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41"/>
  </p:notesMasterIdLst>
  <p:handoutMasterIdLst>
    <p:handoutMasterId r:id="rId42"/>
  </p:handoutMasterIdLst>
  <p:sldIdLst>
    <p:sldId id="256" r:id="rId3"/>
    <p:sldId id="508" r:id="rId4"/>
    <p:sldId id="561" r:id="rId5"/>
    <p:sldId id="546" r:id="rId6"/>
    <p:sldId id="558" r:id="rId7"/>
    <p:sldId id="560" r:id="rId8"/>
    <p:sldId id="562" r:id="rId9"/>
    <p:sldId id="566" r:id="rId10"/>
    <p:sldId id="570" r:id="rId11"/>
    <p:sldId id="571" r:id="rId12"/>
    <p:sldId id="559" r:id="rId13"/>
    <p:sldId id="563" r:id="rId14"/>
    <p:sldId id="547" r:id="rId15"/>
    <p:sldId id="550" r:id="rId16"/>
    <p:sldId id="551" r:id="rId17"/>
    <p:sldId id="552" r:id="rId18"/>
    <p:sldId id="553" r:id="rId19"/>
    <p:sldId id="554" r:id="rId20"/>
    <p:sldId id="555" r:id="rId21"/>
    <p:sldId id="556" r:id="rId22"/>
    <p:sldId id="564" r:id="rId23"/>
    <p:sldId id="557" r:id="rId24"/>
    <p:sldId id="565" r:id="rId25"/>
    <p:sldId id="567" r:id="rId26"/>
    <p:sldId id="572" r:id="rId27"/>
    <p:sldId id="569" r:id="rId28"/>
    <p:sldId id="573" r:id="rId29"/>
    <p:sldId id="574" r:id="rId30"/>
    <p:sldId id="575" r:id="rId31"/>
    <p:sldId id="577" r:id="rId32"/>
    <p:sldId id="578" r:id="rId33"/>
    <p:sldId id="576" r:id="rId34"/>
    <p:sldId id="583" r:id="rId35"/>
    <p:sldId id="587" r:id="rId36"/>
    <p:sldId id="588" r:id="rId37"/>
    <p:sldId id="589" r:id="rId38"/>
    <p:sldId id="591" r:id="rId39"/>
    <p:sldId id="590"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a:srgbClr val="0000CC"/>
    <a:srgbClr val="FF3333"/>
    <a:srgbClr val="FF8989"/>
    <a:srgbClr val="FF9900"/>
    <a:srgbClr val="FF3300"/>
    <a:srgbClr val="9966FF"/>
    <a:srgbClr val="99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97" autoAdjust="0"/>
    <p:restoredTop sz="99517" autoAdjust="0"/>
  </p:normalViewPr>
  <p:slideViewPr>
    <p:cSldViewPr snapToGrid="0">
      <p:cViewPr varScale="1">
        <p:scale>
          <a:sx n="139" d="100"/>
          <a:sy n="139" d="100"/>
        </p:scale>
        <p:origin x="-8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6" d="100"/>
          <a:sy n="86" d="100"/>
        </p:scale>
        <p:origin x="-3852" y="-84"/>
      </p:cViewPr>
      <p:guideLst>
        <p:guide orient="horz" pos="292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J4COFNDS\Desktop\Book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8708414159279788E-2"/>
          <c:y val="7.3659985683607695E-2"/>
          <c:w val="0.90716492729730036"/>
          <c:h val="0.79630493915533251"/>
        </c:manualLayout>
      </c:layout>
      <c:lineChart>
        <c:grouping val="standard"/>
        <c:ser>
          <c:idx val="0"/>
          <c:order val="0"/>
          <c:tx>
            <c:strRef>
              <c:f>WORKLOAD!$A$10</c:f>
              <c:strCache>
                <c:ptCount val="1"/>
                <c:pt idx="0">
                  <c:v>TOTAL</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dLbls>
            <c:dLbl>
              <c:idx val="4"/>
              <c:layout>
                <c:manualLayout>
                  <c:x val="-7.5260072786842809E-3"/>
                  <c:y val="-3.0069722792943256E-2"/>
                </c:manualLayout>
              </c:layout>
              <c:dLblPos val="r"/>
              <c:showVal val="1"/>
              <c:extLst>
                <c:ext xmlns:c15="http://schemas.microsoft.com/office/drawing/2012/chart" uri="{CE6537A1-D6FC-4f65-9D91-7224C49458BB}"/>
              </c:extLst>
            </c:dLbl>
            <c:dLbl>
              <c:idx val="9"/>
              <c:layout>
                <c:manualLayout>
                  <c:x val="-4.971976401179945E-2"/>
                  <c:y val="-5.2235345581802269E-2"/>
                </c:manualLayout>
              </c:layout>
              <c:dLblPos val="r"/>
              <c:showVal val="1"/>
              <c:extLst>
                <c:ext xmlns:c15="http://schemas.microsoft.com/office/drawing/2012/chart" uri="{CE6537A1-D6FC-4f65-9D91-7224C49458BB}"/>
              </c:extLst>
            </c:dLbl>
            <c:dLbl>
              <c:idx val="11"/>
              <c:layout>
                <c:manualLayout>
                  <c:x val="-5.0369312243050378E-3"/>
                  <c:y val="-2.3134816481273218E-2"/>
                </c:manualLayout>
              </c:layout>
              <c:dLblPos val="r"/>
              <c:showVal val="1"/>
              <c:extLst>
                <c:ext xmlns:c15="http://schemas.microsoft.com/office/drawing/2012/chart" uri="{CE6537A1-D6FC-4f65-9D91-7224C49458BB}"/>
              </c:extLst>
            </c:dLbl>
            <c:dLbl>
              <c:idx val="12"/>
              <c:layout>
                <c:manualLayout>
                  <c:x val="0"/>
                  <c:y val="-2.3134816481273218E-2"/>
                </c:manualLayout>
              </c:layout>
              <c:dLblPos val="r"/>
              <c:showVal val="1"/>
              <c:extLst>
                <c:ext xmlns:c15="http://schemas.microsoft.com/office/drawing/2012/chart" uri="{CE6537A1-D6FC-4f65-9D91-7224C49458BB}"/>
              </c:extLst>
            </c:dLbl>
            <c:spPr>
              <a:noFill/>
              <a:ln w="25400">
                <a:noFill/>
              </a:ln>
            </c:spPr>
            <c:txPr>
              <a:bodyPr/>
              <a:lstStyle/>
              <a:p>
                <a:pPr>
                  <a:defRPr sz="825" b="0" i="0" u="none" strike="noStrike" baseline="0">
                    <a:solidFill>
                      <a:srgbClr val="000000"/>
                    </a:solidFill>
                    <a:latin typeface="Arial"/>
                    <a:ea typeface="Arial"/>
                    <a:cs typeface="Arial"/>
                  </a:defRPr>
                </a:pPr>
                <a:endParaRPr lang="en-US"/>
              </a:p>
            </c:txPr>
            <c:dLblPos val="t"/>
            <c:showVal val="1"/>
            <c:extLst>
              <c:ext xmlns:c15="http://schemas.microsoft.com/office/drawing/2012/chart" uri="{CE6537A1-D6FC-4f65-9D91-7224C49458BB}">
                <c15:showLeaderLines val="0"/>
              </c:ext>
            </c:extLst>
          </c:dLbls>
          <c:cat>
            <c:strRef>
              <c:f>WORKLOAD!$B$2:$N$2</c:f>
              <c:strCache>
                <c:ptCount val="13"/>
                <c:pt idx="0">
                  <c:v>FY04</c:v>
                </c:pt>
                <c:pt idx="1">
                  <c:v>FY05</c:v>
                </c:pt>
                <c:pt idx="2">
                  <c:v>FY06</c:v>
                </c:pt>
                <c:pt idx="3">
                  <c:v>FY07</c:v>
                </c:pt>
                <c:pt idx="4">
                  <c:v>FY08</c:v>
                </c:pt>
                <c:pt idx="5">
                  <c:v>FY09</c:v>
                </c:pt>
                <c:pt idx="6">
                  <c:v>FY10</c:v>
                </c:pt>
                <c:pt idx="7">
                  <c:v>FY11</c:v>
                </c:pt>
                <c:pt idx="8">
                  <c:v>FY12</c:v>
                </c:pt>
                <c:pt idx="9">
                  <c:v>FY13</c:v>
                </c:pt>
                <c:pt idx="10">
                  <c:v>FY14</c:v>
                </c:pt>
                <c:pt idx="11">
                  <c:v>FY15</c:v>
                </c:pt>
                <c:pt idx="12">
                  <c:v>FY16</c:v>
                </c:pt>
              </c:strCache>
            </c:strRef>
          </c:cat>
          <c:val>
            <c:numRef>
              <c:f>WORKLOAD!$B$10:$N$10</c:f>
              <c:numCache>
                <c:formatCode>_("$"* #,##0_);_("$"* \(#,##0\);_("$"* "-"??_);_(@_)</c:formatCode>
                <c:ptCount val="13"/>
                <c:pt idx="0">
                  <c:v>173596.60199999998</c:v>
                </c:pt>
                <c:pt idx="1">
                  <c:v>272816</c:v>
                </c:pt>
                <c:pt idx="2" formatCode="&quot;$&quot;#,##0">
                  <c:v>298824.44792999985</c:v>
                </c:pt>
                <c:pt idx="3" formatCode="&quot;$&quot;#,##0">
                  <c:v>283322.69070000004</c:v>
                </c:pt>
                <c:pt idx="4" formatCode="&quot;$&quot;#,##0">
                  <c:v>242195.86783536986</c:v>
                </c:pt>
                <c:pt idx="5" formatCode="&quot;$&quot;#,##0">
                  <c:v>136422</c:v>
                </c:pt>
                <c:pt idx="6" formatCode="&quot;$&quot;#,##0">
                  <c:v>124641.28279000001</c:v>
                </c:pt>
                <c:pt idx="7" formatCode="&quot;$&quot;#,##0">
                  <c:v>104523.39045531051</c:v>
                </c:pt>
                <c:pt idx="8" formatCode="&quot;$&quot;#,##0">
                  <c:v>97727.933830714348</c:v>
                </c:pt>
                <c:pt idx="9" formatCode="&quot;$&quot;#,##0">
                  <c:v>184355.03504731451</c:v>
                </c:pt>
                <c:pt idx="10" formatCode="&quot;$&quot;#,##0">
                  <c:v>213246.68313120992</c:v>
                </c:pt>
                <c:pt idx="11" formatCode="&quot;$&quot;#,##0">
                  <c:v>72961.224043466049</c:v>
                </c:pt>
                <c:pt idx="12" formatCode="&quot;$&quot;#,##0">
                  <c:v>2415.7568019845885</c:v>
                </c:pt>
              </c:numCache>
            </c:numRef>
          </c:val>
        </c:ser>
        <c:ser>
          <c:idx val="1"/>
          <c:order val="1"/>
          <c:tx>
            <c:strRef>
              <c:f>WORKLOAD!$A$3</c:f>
              <c:strCache>
                <c:ptCount val="1"/>
                <c:pt idx="0">
                  <c:v>MILCON</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cat>
            <c:strRef>
              <c:f>WORKLOAD!$B$2:$N$2</c:f>
              <c:strCache>
                <c:ptCount val="13"/>
                <c:pt idx="0">
                  <c:v>FY04</c:v>
                </c:pt>
                <c:pt idx="1">
                  <c:v>FY05</c:v>
                </c:pt>
                <c:pt idx="2">
                  <c:v>FY06</c:v>
                </c:pt>
                <c:pt idx="3">
                  <c:v>FY07</c:v>
                </c:pt>
                <c:pt idx="4">
                  <c:v>FY08</c:v>
                </c:pt>
                <c:pt idx="5">
                  <c:v>FY09</c:v>
                </c:pt>
                <c:pt idx="6">
                  <c:v>FY10</c:v>
                </c:pt>
                <c:pt idx="7">
                  <c:v>FY11</c:v>
                </c:pt>
                <c:pt idx="8">
                  <c:v>FY12</c:v>
                </c:pt>
                <c:pt idx="9">
                  <c:v>FY13</c:v>
                </c:pt>
                <c:pt idx="10">
                  <c:v>FY14</c:v>
                </c:pt>
                <c:pt idx="11">
                  <c:v>FY15</c:v>
                </c:pt>
                <c:pt idx="12">
                  <c:v>FY16</c:v>
                </c:pt>
              </c:strCache>
            </c:strRef>
          </c:cat>
          <c:val>
            <c:numRef>
              <c:f>WORKLOAD!$B$3:$N$3</c:f>
              <c:numCache>
                <c:formatCode>_("$"* #,##0_);_("$"* \(#,##0\);_("$"* "-"??_);_(@_)</c:formatCode>
                <c:ptCount val="13"/>
                <c:pt idx="0">
                  <c:v>129326.37100000017</c:v>
                </c:pt>
                <c:pt idx="1">
                  <c:v>165874</c:v>
                </c:pt>
                <c:pt idx="2">
                  <c:v>203246.41040999998</c:v>
                </c:pt>
                <c:pt idx="3" formatCode="&quot;$&quot;#,##0">
                  <c:v>250841.74463000003</c:v>
                </c:pt>
                <c:pt idx="4" formatCode="&quot;$&quot;#,##0">
                  <c:v>196518.00558478039</c:v>
                </c:pt>
                <c:pt idx="5" formatCode="&quot;$&quot;#,##0">
                  <c:v>103978</c:v>
                </c:pt>
                <c:pt idx="6" formatCode="&quot;$&quot;#,##0">
                  <c:v>105188.62134000019</c:v>
                </c:pt>
                <c:pt idx="7" formatCode="&quot;$&quot;#,##0">
                  <c:v>96574.830155576841</c:v>
                </c:pt>
                <c:pt idx="8" formatCode="&quot;$&quot;#,##0">
                  <c:v>95799.035223469968</c:v>
                </c:pt>
                <c:pt idx="9" formatCode="&quot;$&quot;#,##0">
                  <c:v>183966.29551429267</c:v>
                </c:pt>
                <c:pt idx="10" formatCode="&quot;$&quot;#,##0">
                  <c:v>213246.68313120992</c:v>
                </c:pt>
                <c:pt idx="11" formatCode="&quot;$&quot;#,##0">
                  <c:v>72961.224043466049</c:v>
                </c:pt>
                <c:pt idx="12" formatCode="&quot;$&quot;#,##0">
                  <c:v>2415.7568019845885</c:v>
                </c:pt>
              </c:numCache>
            </c:numRef>
          </c:val>
        </c:ser>
        <c:ser>
          <c:idx val="2"/>
          <c:order val="2"/>
          <c:tx>
            <c:strRef>
              <c:f>WORKLOAD!$A$4</c:f>
              <c:strCache>
                <c:ptCount val="1"/>
                <c:pt idx="0">
                  <c:v>O&amp;M</c:v>
                </c:pt>
              </c:strCache>
            </c:strRef>
          </c:tx>
          <c:spPr>
            <a:ln w="12700">
              <a:solidFill>
                <a:srgbClr val="009900"/>
              </a:solidFill>
              <a:prstDash val="solid"/>
            </a:ln>
          </c:spPr>
          <c:marker>
            <c:symbol val="triangle"/>
            <c:size val="5"/>
            <c:spPr>
              <a:solidFill>
                <a:srgbClr val="009900"/>
              </a:solidFill>
              <a:ln>
                <a:solidFill>
                  <a:srgbClr val="009900"/>
                </a:solidFill>
                <a:prstDash val="solid"/>
              </a:ln>
            </c:spPr>
          </c:marker>
          <c:cat>
            <c:strRef>
              <c:f>WORKLOAD!$B$2:$N$2</c:f>
              <c:strCache>
                <c:ptCount val="13"/>
                <c:pt idx="0">
                  <c:v>FY04</c:v>
                </c:pt>
                <c:pt idx="1">
                  <c:v>FY05</c:v>
                </c:pt>
                <c:pt idx="2">
                  <c:v>FY06</c:v>
                </c:pt>
                <c:pt idx="3">
                  <c:v>FY07</c:v>
                </c:pt>
                <c:pt idx="4">
                  <c:v>FY08</c:v>
                </c:pt>
                <c:pt idx="5">
                  <c:v>FY09</c:v>
                </c:pt>
                <c:pt idx="6">
                  <c:v>FY10</c:v>
                </c:pt>
                <c:pt idx="7">
                  <c:v>FY11</c:v>
                </c:pt>
                <c:pt idx="8">
                  <c:v>FY12</c:v>
                </c:pt>
                <c:pt idx="9">
                  <c:v>FY13</c:v>
                </c:pt>
                <c:pt idx="10">
                  <c:v>FY14</c:v>
                </c:pt>
                <c:pt idx="11">
                  <c:v>FY15</c:v>
                </c:pt>
                <c:pt idx="12">
                  <c:v>FY16</c:v>
                </c:pt>
              </c:strCache>
            </c:strRef>
          </c:cat>
          <c:val>
            <c:numRef>
              <c:f>WORKLOAD!$B$4:$N$4</c:f>
              <c:numCache>
                <c:formatCode>_("$"* #,##0_);_("$"* \(#,##0\);_("$"* "-"??_);_(@_)</c:formatCode>
                <c:ptCount val="13"/>
                <c:pt idx="0">
                  <c:v>36566.862000000001</c:v>
                </c:pt>
                <c:pt idx="1">
                  <c:v>28128</c:v>
                </c:pt>
                <c:pt idx="2">
                  <c:v>61526.194339999995</c:v>
                </c:pt>
                <c:pt idx="3" formatCode="&quot;$&quot;#,##0">
                  <c:v>26178.487450000048</c:v>
                </c:pt>
                <c:pt idx="4" formatCode="&quot;$&quot;#,##0">
                  <c:v>35803.506224121549</c:v>
                </c:pt>
                <c:pt idx="5" formatCode="&quot;$&quot;#,##0">
                  <c:v>27353</c:v>
                </c:pt>
                <c:pt idx="6" formatCode="&quot;$&quot;#,##0">
                  <c:v>11193.506289999987</c:v>
                </c:pt>
                <c:pt idx="7" formatCode="&quot;$&quot;#,##0">
                  <c:v>5818.8328253976933</c:v>
                </c:pt>
                <c:pt idx="8" formatCode="&quot;$&quot;#,##0">
                  <c:v>1754.5177815804661</c:v>
                </c:pt>
                <c:pt idx="9" formatCode="&quot;$&quot;#,##0">
                  <c:v>388.73953302184265</c:v>
                </c:pt>
                <c:pt idx="10" formatCode="&quot;$&quot;#,##0">
                  <c:v>0</c:v>
                </c:pt>
                <c:pt idx="11" formatCode="&quot;$&quot;#,##0">
                  <c:v>0</c:v>
                </c:pt>
                <c:pt idx="12" formatCode="&quot;$&quot;#,##0">
                  <c:v>0</c:v>
                </c:pt>
              </c:numCache>
            </c:numRef>
          </c:val>
        </c:ser>
        <c:ser>
          <c:idx val="3"/>
          <c:order val="3"/>
          <c:tx>
            <c:strRef>
              <c:f>WORKLOAD!$A$5</c:f>
              <c:strCache>
                <c:ptCount val="1"/>
                <c:pt idx="0">
                  <c:v>DERP</c:v>
                </c:pt>
              </c:strCache>
            </c:strRef>
          </c:tx>
          <c:spPr>
            <a:ln w="12700">
              <a:solidFill>
                <a:srgbClr val="00FFFF"/>
              </a:solidFill>
              <a:prstDash val="solid"/>
            </a:ln>
          </c:spPr>
          <c:marker>
            <c:symbol val="x"/>
            <c:size val="5"/>
            <c:spPr>
              <a:noFill/>
              <a:ln>
                <a:solidFill>
                  <a:srgbClr val="00FFFF"/>
                </a:solidFill>
                <a:prstDash val="solid"/>
              </a:ln>
            </c:spPr>
          </c:marker>
          <c:cat>
            <c:strRef>
              <c:f>WORKLOAD!$B$2:$N$2</c:f>
              <c:strCache>
                <c:ptCount val="13"/>
                <c:pt idx="0">
                  <c:v>FY04</c:v>
                </c:pt>
                <c:pt idx="1">
                  <c:v>FY05</c:v>
                </c:pt>
                <c:pt idx="2">
                  <c:v>FY06</c:v>
                </c:pt>
                <c:pt idx="3">
                  <c:v>FY07</c:v>
                </c:pt>
                <c:pt idx="4">
                  <c:v>FY08</c:v>
                </c:pt>
                <c:pt idx="5">
                  <c:v>FY09</c:v>
                </c:pt>
                <c:pt idx="6">
                  <c:v>FY10</c:v>
                </c:pt>
                <c:pt idx="7">
                  <c:v>FY11</c:v>
                </c:pt>
                <c:pt idx="8">
                  <c:v>FY12</c:v>
                </c:pt>
                <c:pt idx="9">
                  <c:v>FY13</c:v>
                </c:pt>
                <c:pt idx="10">
                  <c:v>FY14</c:v>
                </c:pt>
                <c:pt idx="11">
                  <c:v>FY15</c:v>
                </c:pt>
                <c:pt idx="12">
                  <c:v>FY16</c:v>
                </c:pt>
              </c:strCache>
            </c:strRef>
          </c:cat>
          <c:val>
            <c:numRef>
              <c:f>WORKLOAD!$B$5:$N$5</c:f>
              <c:numCache>
                <c:formatCode>_("$"* #,##0_);_("$"* \(#,##0\);_("$"* "-"??_);_(@_)</c:formatCode>
                <c:ptCount val="13"/>
                <c:pt idx="1">
                  <c:v>5624</c:v>
                </c:pt>
                <c:pt idx="2">
                  <c:v>4438.9800499999992</c:v>
                </c:pt>
                <c:pt idx="3" formatCode="&quot;$&quot;#,##0">
                  <c:v>433.29190999999884</c:v>
                </c:pt>
                <c:pt idx="4" formatCode="&quot;$&quot;#,##0">
                  <c:v>0</c:v>
                </c:pt>
                <c:pt idx="5" formatCode="&quot;$&quot;#,##0">
                  <c:v>0</c:v>
                </c:pt>
                <c:pt idx="6" formatCode="&quot;$&quot;#,##0">
                  <c:v>0</c:v>
                </c:pt>
                <c:pt idx="7" formatCode="&quot;$&quot;#,##0">
                  <c:v>0</c:v>
                </c:pt>
                <c:pt idx="8" formatCode="&quot;$&quot;#,##0">
                  <c:v>0</c:v>
                </c:pt>
                <c:pt idx="9" formatCode="&quot;$&quot;#,##0">
                  <c:v>0</c:v>
                </c:pt>
                <c:pt idx="10" formatCode="&quot;$&quot;#,##0">
                  <c:v>0</c:v>
                </c:pt>
                <c:pt idx="11" formatCode="&quot;$&quot;#,##0">
                  <c:v>0</c:v>
                </c:pt>
                <c:pt idx="12" formatCode="&quot;$&quot;#,##0">
                  <c:v>0</c:v>
                </c:pt>
              </c:numCache>
            </c:numRef>
          </c:val>
        </c:ser>
        <c:ser>
          <c:idx val="4"/>
          <c:order val="4"/>
          <c:tx>
            <c:strRef>
              <c:f>WORKLOAD!$A$6</c:f>
              <c:strCache>
                <c:ptCount val="1"/>
                <c:pt idx="0">
                  <c:v>CIVIL</c:v>
                </c:pt>
              </c:strCache>
            </c:strRef>
          </c:tx>
          <c:spPr>
            <a:ln w="12700">
              <a:solidFill>
                <a:srgbClr val="800080"/>
              </a:solidFill>
              <a:prstDash val="solid"/>
            </a:ln>
          </c:spPr>
          <c:marker>
            <c:symbol val="star"/>
            <c:size val="5"/>
            <c:spPr>
              <a:noFill/>
              <a:ln>
                <a:solidFill>
                  <a:srgbClr val="800080"/>
                </a:solidFill>
                <a:prstDash val="solid"/>
              </a:ln>
            </c:spPr>
          </c:marker>
          <c:cat>
            <c:strRef>
              <c:f>WORKLOAD!$B$2:$N$2</c:f>
              <c:strCache>
                <c:ptCount val="13"/>
                <c:pt idx="0">
                  <c:v>FY04</c:v>
                </c:pt>
                <c:pt idx="1">
                  <c:v>FY05</c:v>
                </c:pt>
                <c:pt idx="2">
                  <c:v>FY06</c:v>
                </c:pt>
                <c:pt idx="3">
                  <c:v>FY07</c:v>
                </c:pt>
                <c:pt idx="4">
                  <c:v>FY08</c:v>
                </c:pt>
                <c:pt idx="5">
                  <c:v>FY09</c:v>
                </c:pt>
                <c:pt idx="6">
                  <c:v>FY10</c:v>
                </c:pt>
                <c:pt idx="7">
                  <c:v>FY11</c:v>
                </c:pt>
                <c:pt idx="8">
                  <c:v>FY12</c:v>
                </c:pt>
                <c:pt idx="9">
                  <c:v>FY13</c:v>
                </c:pt>
                <c:pt idx="10">
                  <c:v>FY14</c:v>
                </c:pt>
                <c:pt idx="11">
                  <c:v>FY15</c:v>
                </c:pt>
                <c:pt idx="12">
                  <c:v>FY16</c:v>
                </c:pt>
              </c:strCache>
            </c:strRef>
          </c:cat>
          <c:val>
            <c:numRef>
              <c:f>WORKLOAD!$B$6:$N$6</c:f>
              <c:numCache>
                <c:formatCode>_("$"* #,##0_);_("$"* \(#,##0\);_("$"* "-"??_);_(@_)</c:formatCode>
                <c:ptCount val="13"/>
                <c:pt idx="0">
                  <c:v>152.512</c:v>
                </c:pt>
                <c:pt idx="1">
                  <c:v>2887</c:v>
                </c:pt>
                <c:pt idx="2">
                  <c:v>204.48562000000001</c:v>
                </c:pt>
                <c:pt idx="3" formatCode="&quot;$&quot;#,##0">
                  <c:v>0</c:v>
                </c:pt>
                <c:pt idx="4" formatCode="&quot;$&quot;#,##0">
                  <c:v>1880.5714099999998</c:v>
                </c:pt>
                <c:pt idx="5" formatCode="&quot;$&quot;#,##0">
                  <c:v>1071</c:v>
                </c:pt>
                <c:pt idx="6" formatCode="&quot;$&quot;#,##0">
                  <c:v>0</c:v>
                </c:pt>
                <c:pt idx="7" formatCode="&quot;$&quot;#,##0">
                  <c:v>1693.5801743359548</c:v>
                </c:pt>
                <c:pt idx="8" formatCode="&quot;$&quot;#,##0">
                  <c:v>174.38082566404478</c:v>
                </c:pt>
                <c:pt idx="9" formatCode="&quot;$&quot;#,##0">
                  <c:v>0</c:v>
                </c:pt>
                <c:pt idx="10" formatCode="&quot;$&quot;#,##0">
                  <c:v>0</c:v>
                </c:pt>
                <c:pt idx="11" formatCode="&quot;$&quot;#,##0">
                  <c:v>0</c:v>
                </c:pt>
                <c:pt idx="12" formatCode="&quot;$&quot;#,##0">
                  <c:v>0</c:v>
                </c:pt>
              </c:numCache>
            </c:numRef>
          </c:val>
        </c:ser>
        <c:ser>
          <c:idx val="5"/>
          <c:order val="5"/>
          <c:tx>
            <c:strRef>
              <c:f>WORKLOAD!$A$7</c:f>
              <c:strCache>
                <c:ptCount val="1"/>
                <c:pt idx="0">
                  <c:v>RDTE</c:v>
                </c:pt>
              </c:strCache>
            </c:strRef>
          </c:tx>
          <c:spPr>
            <a:ln w="12700">
              <a:solidFill>
                <a:srgbClr val="800000"/>
              </a:solidFill>
              <a:prstDash val="solid"/>
            </a:ln>
          </c:spPr>
          <c:marker>
            <c:symbol val="circle"/>
            <c:size val="5"/>
            <c:spPr>
              <a:solidFill>
                <a:srgbClr val="800000"/>
              </a:solidFill>
              <a:ln>
                <a:solidFill>
                  <a:srgbClr val="800000"/>
                </a:solidFill>
                <a:prstDash val="solid"/>
              </a:ln>
            </c:spPr>
          </c:marker>
          <c:cat>
            <c:strRef>
              <c:f>WORKLOAD!$B$2:$N$2</c:f>
              <c:strCache>
                <c:ptCount val="13"/>
                <c:pt idx="0">
                  <c:v>FY04</c:v>
                </c:pt>
                <c:pt idx="1">
                  <c:v>FY05</c:v>
                </c:pt>
                <c:pt idx="2">
                  <c:v>FY06</c:v>
                </c:pt>
                <c:pt idx="3">
                  <c:v>FY07</c:v>
                </c:pt>
                <c:pt idx="4">
                  <c:v>FY08</c:v>
                </c:pt>
                <c:pt idx="5">
                  <c:v>FY09</c:v>
                </c:pt>
                <c:pt idx="6">
                  <c:v>FY10</c:v>
                </c:pt>
                <c:pt idx="7">
                  <c:v>FY11</c:v>
                </c:pt>
                <c:pt idx="8">
                  <c:v>FY12</c:v>
                </c:pt>
                <c:pt idx="9">
                  <c:v>FY13</c:v>
                </c:pt>
                <c:pt idx="10">
                  <c:v>FY14</c:v>
                </c:pt>
                <c:pt idx="11">
                  <c:v>FY15</c:v>
                </c:pt>
                <c:pt idx="12">
                  <c:v>FY16</c:v>
                </c:pt>
              </c:strCache>
            </c:strRef>
          </c:cat>
          <c:val>
            <c:numRef>
              <c:f>WORKLOAD!$B$7:$N$7</c:f>
              <c:numCache>
                <c:formatCode>_("$"* #,##0_);_("$"* \(#,##0\);_("$"* "-"??_);_(@_)</c:formatCode>
                <c:ptCount val="13"/>
                <c:pt idx="0">
                  <c:v>7412.3210000000054</c:v>
                </c:pt>
                <c:pt idx="1">
                  <c:v>62530</c:v>
                </c:pt>
                <c:pt idx="2">
                  <c:v>27368.935269999951</c:v>
                </c:pt>
                <c:pt idx="3" formatCode="&quot;$&quot;#,##0">
                  <c:v>4867.0743399999992</c:v>
                </c:pt>
                <c:pt idx="4" formatCode="&quot;$&quot;#,##0">
                  <c:v>6777.9614800000008</c:v>
                </c:pt>
                <c:pt idx="5" formatCode="&quot;$&quot;#,##0">
                  <c:v>0</c:v>
                </c:pt>
                <c:pt idx="6" formatCode="&quot;$&quot;#,##0">
                  <c:v>0</c:v>
                </c:pt>
                <c:pt idx="7" formatCode="&quot;$&quot;#,##0">
                  <c:v>0</c:v>
                </c:pt>
                <c:pt idx="8" formatCode="&quot;$&quot;#,##0">
                  <c:v>0</c:v>
                </c:pt>
                <c:pt idx="9" formatCode="&quot;$&quot;#,##0">
                  <c:v>0</c:v>
                </c:pt>
                <c:pt idx="10" formatCode="&quot;$&quot;#,##0">
                  <c:v>0</c:v>
                </c:pt>
                <c:pt idx="11" formatCode="&quot;$&quot;#,##0">
                  <c:v>0</c:v>
                </c:pt>
                <c:pt idx="12" formatCode="&quot;$&quot;#,##0">
                  <c:v>0</c:v>
                </c:pt>
              </c:numCache>
            </c:numRef>
          </c:val>
        </c:ser>
        <c:ser>
          <c:idx val="6"/>
          <c:order val="6"/>
          <c:tx>
            <c:strRef>
              <c:f>WORKLOAD!$A$8</c:f>
              <c:strCache>
                <c:ptCount val="1"/>
                <c:pt idx="0">
                  <c:v>SFO</c:v>
                </c:pt>
              </c:strCache>
            </c:strRef>
          </c:tx>
          <c:spPr>
            <a:ln w="12700">
              <a:solidFill>
                <a:srgbClr val="008080"/>
              </a:solidFill>
              <a:prstDash val="solid"/>
            </a:ln>
          </c:spPr>
          <c:marker>
            <c:symbol val="plus"/>
            <c:size val="5"/>
            <c:spPr>
              <a:noFill/>
              <a:ln>
                <a:solidFill>
                  <a:srgbClr val="008080"/>
                </a:solidFill>
                <a:prstDash val="solid"/>
              </a:ln>
            </c:spPr>
          </c:marker>
          <c:cat>
            <c:strRef>
              <c:f>WORKLOAD!$B$2:$N$2</c:f>
              <c:strCache>
                <c:ptCount val="13"/>
                <c:pt idx="0">
                  <c:v>FY04</c:v>
                </c:pt>
                <c:pt idx="1">
                  <c:v>FY05</c:v>
                </c:pt>
                <c:pt idx="2">
                  <c:v>FY06</c:v>
                </c:pt>
                <c:pt idx="3">
                  <c:v>FY07</c:v>
                </c:pt>
                <c:pt idx="4">
                  <c:v>FY08</c:v>
                </c:pt>
                <c:pt idx="5">
                  <c:v>FY09</c:v>
                </c:pt>
                <c:pt idx="6">
                  <c:v>FY10</c:v>
                </c:pt>
                <c:pt idx="7">
                  <c:v>FY11</c:v>
                </c:pt>
                <c:pt idx="8">
                  <c:v>FY12</c:v>
                </c:pt>
                <c:pt idx="9">
                  <c:v>FY13</c:v>
                </c:pt>
                <c:pt idx="10">
                  <c:v>FY14</c:v>
                </c:pt>
                <c:pt idx="11">
                  <c:v>FY15</c:v>
                </c:pt>
                <c:pt idx="12">
                  <c:v>FY16</c:v>
                </c:pt>
              </c:strCache>
            </c:strRef>
          </c:cat>
          <c:val>
            <c:numRef>
              <c:f>WORKLOAD!$B$8:$N$8</c:f>
              <c:numCache>
                <c:formatCode>_("$"* #,##0_);_("$"* \(#,##0\);_("$"* "-"??_);_(@_)</c:formatCode>
                <c:ptCount val="13"/>
                <c:pt idx="0">
                  <c:v>138.536</c:v>
                </c:pt>
                <c:pt idx="1">
                  <c:v>2229</c:v>
                </c:pt>
                <c:pt idx="2">
                  <c:v>1410.1100899999999</c:v>
                </c:pt>
                <c:pt idx="3" formatCode="&quot;$&quot;#,##0">
                  <c:v>509.30208000000073</c:v>
                </c:pt>
                <c:pt idx="4" formatCode="&quot;$&quot;#,##0">
                  <c:v>154.17531646791366</c:v>
                </c:pt>
                <c:pt idx="5" formatCode="&quot;$&quot;#,##0">
                  <c:v>4020</c:v>
                </c:pt>
                <c:pt idx="6" formatCode="&quot;$&quot;#,##0">
                  <c:v>8259.1551599999711</c:v>
                </c:pt>
                <c:pt idx="7" formatCode="&quot;$&quot;#,##0">
                  <c:v>436.14729999999832</c:v>
                </c:pt>
                <c:pt idx="8" formatCode="&quot;$&quot;#,##0">
                  <c:v>0</c:v>
                </c:pt>
                <c:pt idx="9" formatCode="&quot;$&quot;#,##0">
                  <c:v>0</c:v>
                </c:pt>
                <c:pt idx="10" formatCode="&quot;$&quot;#,##0">
                  <c:v>0</c:v>
                </c:pt>
                <c:pt idx="11" formatCode="&quot;$&quot;#,##0">
                  <c:v>0</c:v>
                </c:pt>
                <c:pt idx="12" formatCode="&quot;$&quot;#,##0">
                  <c:v>0</c:v>
                </c:pt>
              </c:numCache>
            </c:numRef>
          </c:val>
        </c:ser>
        <c:ser>
          <c:idx val="7"/>
          <c:order val="7"/>
          <c:tx>
            <c:strRef>
              <c:f>WORKLOAD!$A$9</c:f>
              <c:strCache>
                <c:ptCount val="1"/>
                <c:pt idx="0">
                  <c:v>OTHER</c:v>
                </c:pt>
              </c:strCache>
            </c:strRef>
          </c:tx>
          <c:spPr>
            <a:ln w="12700">
              <a:solidFill>
                <a:srgbClr val="0000FF"/>
              </a:solidFill>
              <a:prstDash val="solid"/>
            </a:ln>
          </c:spPr>
          <c:marker>
            <c:symbol val="dot"/>
            <c:size val="5"/>
            <c:spPr>
              <a:noFill/>
              <a:ln>
                <a:solidFill>
                  <a:srgbClr val="0000FF"/>
                </a:solidFill>
                <a:prstDash val="solid"/>
              </a:ln>
            </c:spPr>
          </c:marker>
          <c:cat>
            <c:strRef>
              <c:f>WORKLOAD!$B$2:$N$2</c:f>
              <c:strCache>
                <c:ptCount val="13"/>
                <c:pt idx="0">
                  <c:v>FY04</c:v>
                </c:pt>
                <c:pt idx="1">
                  <c:v>FY05</c:v>
                </c:pt>
                <c:pt idx="2">
                  <c:v>FY06</c:v>
                </c:pt>
                <c:pt idx="3">
                  <c:v>FY07</c:v>
                </c:pt>
                <c:pt idx="4">
                  <c:v>FY08</c:v>
                </c:pt>
                <c:pt idx="5">
                  <c:v>FY09</c:v>
                </c:pt>
                <c:pt idx="6">
                  <c:v>FY10</c:v>
                </c:pt>
                <c:pt idx="7">
                  <c:v>FY11</c:v>
                </c:pt>
                <c:pt idx="8">
                  <c:v>FY12</c:v>
                </c:pt>
                <c:pt idx="9">
                  <c:v>FY13</c:v>
                </c:pt>
                <c:pt idx="10">
                  <c:v>FY14</c:v>
                </c:pt>
                <c:pt idx="11">
                  <c:v>FY15</c:v>
                </c:pt>
                <c:pt idx="12">
                  <c:v>FY16</c:v>
                </c:pt>
              </c:strCache>
            </c:strRef>
          </c:cat>
          <c:val>
            <c:numRef>
              <c:f>WORKLOAD!$B$9:$N$9</c:f>
              <c:numCache>
                <c:formatCode>_("$"* #,##0_);_("$"* \(#,##0\);_("$"* "-"??_);_(@_)</c:formatCode>
                <c:ptCount val="13"/>
                <c:pt idx="1">
                  <c:v>5544</c:v>
                </c:pt>
                <c:pt idx="2">
                  <c:v>629.3321499999978</c:v>
                </c:pt>
                <c:pt idx="3" formatCode="&quot;$&quot;#,##0">
                  <c:v>492.79028999999969</c:v>
                </c:pt>
                <c:pt idx="4" formatCode="&quot;$&quot;#,##0">
                  <c:v>1061.6478199999999</c:v>
                </c:pt>
                <c:pt idx="5" formatCode="&quot;$&quot;#,##0">
                  <c:v>0</c:v>
                </c:pt>
                <c:pt idx="6" formatCode="&quot;$&quot;#,##0">
                  <c:v>0</c:v>
                </c:pt>
                <c:pt idx="7" formatCode="&quot;$&quot;#,##0">
                  <c:v>0</c:v>
                </c:pt>
                <c:pt idx="8" formatCode="&quot;$&quot;#,##0">
                  <c:v>0</c:v>
                </c:pt>
                <c:pt idx="9" formatCode="&quot;$&quot;#,##0">
                  <c:v>0</c:v>
                </c:pt>
                <c:pt idx="10" formatCode="&quot;$&quot;#,##0">
                  <c:v>0</c:v>
                </c:pt>
                <c:pt idx="11" formatCode="&quot;$&quot;#,##0">
                  <c:v>0</c:v>
                </c:pt>
                <c:pt idx="12" formatCode="&quot;$&quot;#,##0">
                  <c:v>0</c:v>
                </c:pt>
              </c:numCache>
            </c:numRef>
          </c:val>
        </c:ser>
        <c:dLbls/>
        <c:marker val="1"/>
        <c:axId val="64960768"/>
        <c:axId val="64987136"/>
      </c:lineChart>
      <c:catAx>
        <c:axId val="64960768"/>
        <c:scaling>
          <c:orientation val="minMax"/>
        </c:scaling>
        <c:axPos val="b"/>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4987136"/>
        <c:crosses val="autoZero"/>
        <c:auto val="1"/>
        <c:lblAlgn val="ctr"/>
        <c:lblOffset val="100"/>
        <c:tickLblSkip val="1"/>
        <c:tickMarkSkip val="1"/>
      </c:catAx>
      <c:valAx>
        <c:axId val="64987136"/>
        <c:scaling>
          <c:orientation val="minMax"/>
        </c:scaling>
        <c:axPos val="l"/>
        <c:majorGridlines>
          <c:spPr>
            <a:ln w="3175">
              <a:solidFill>
                <a:srgbClr val="000000"/>
              </a:solidFill>
              <a:prstDash val="solid"/>
            </a:ln>
          </c:spPr>
        </c:majorGridlines>
        <c:numFmt formatCode="_(&quot;$&quot;* #,##0_);_(&quot;$&quot;* \(#,##0\);_(&quot;$&quot;* &quot;-&quot;??_);_(@_)" sourceLinked="1"/>
        <c:tickLblPos val="nextTo"/>
        <c:spPr>
          <a:ln w="3175">
            <a:solidFill>
              <a:srgbClr val="000000"/>
            </a:solidFill>
            <a:prstDash val="solid"/>
          </a:ln>
        </c:spPr>
        <c:txPr>
          <a:bodyPr rot="0" vert="horz"/>
          <a:lstStyle/>
          <a:p>
            <a:pPr>
              <a:defRPr sz="825" b="0" i="0" u="none" strike="noStrike" baseline="0">
                <a:solidFill>
                  <a:srgbClr val="000000"/>
                </a:solidFill>
                <a:latin typeface="Arial"/>
                <a:ea typeface="Arial"/>
                <a:cs typeface="Arial"/>
              </a:defRPr>
            </a:pPr>
            <a:endParaRPr lang="en-US"/>
          </a:p>
        </c:txPr>
        <c:crossAx val="64960768"/>
        <c:crosses val="autoZero"/>
        <c:crossBetween val="between"/>
      </c:valAx>
      <c:spPr>
        <a:noFill/>
        <a:ln w="25400">
          <a:noFill/>
        </a:ln>
      </c:spPr>
    </c:plotArea>
    <c:legend>
      <c:legendPos val="b"/>
      <c:layout>
        <c:manualLayout>
          <c:xMode val="edge"/>
          <c:yMode val="edge"/>
          <c:x val="7.5060099813525336E-2"/>
          <c:y val="0.9468881774393586"/>
          <c:w val="0.90906650424394331"/>
          <c:h val="4.0293040293039907E-2"/>
        </c:manualLayout>
      </c:layout>
      <c:spPr>
        <a:solidFill>
          <a:srgbClr val="FFFFFF"/>
        </a:solidFill>
        <a:ln w="3175">
          <a:solidFill>
            <a:srgbClr val="000000"/>
          </a:solidFill>
          <a:prstDash val="solid"/>
        </a:ln>
      </c:spPr>
      <c:txPr>
        <a:bodyPr/>
        <a:lstStyle/>
        <a:p>
          <a:pPr>
            <a:defRPr sz="755"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noFill/>
      <a:prstDash val="solid"/>
    </a:ln>
  </c:spPr>
  <c:txPr>
    <a:bodyPr/>
    <a:lstStyle/>
    <a:p>
      <a:pPr>
        <a:defRPr sz="875"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5486814148231495"/>
          <c:y val="0.12820550209001652"/>
          <c:w val="0.84513172966781214"/>
          <c:h val="0.74175956845160962"/>
        </c:manualLayout>
      </c:layout>
      <c:lineChart>
        <c:grouping val="standard"/>
        <c:ser>
          <c:idx val="1"/>
          <c:order val="0"/>
          <c:tx>
            <c:strRef>
              <c:f>WORKLOAD!$A$3</c:f>
              <c:strCache>
                <c:ptCount val="1"/>
                <c:pt idx="0">
                  <c:v>MILCON</c:v>
                </c:pt>
              </c:strCache>
            </c:strRef>
          </c:tx>
          <c:spPr>
            <a:ln w="12700">
              <a:solidFill>
                <a:srgbClr val="FF00FF"/>
              </a:solidFill>
              <a:prstDash val="dash"/>
            </a:ln>
          </c:spPr>
          <c:marker>
            <c:symbol val="square"/>
            <c:size val="5"/>
            <c:spPr>
              <a:solidFill>
                <a:srgbClr val="FF00FF"/>
              </a:solidFill>
              <a:ln>
                <a:solidFill>
                  <a:srgbClr val="FF00FF"/>
                </a:solidFill>
                <a:prstDash val="solid"/>
              </a:ln>
            </c:spPr>
          </c:marker>
          <c:dPt>
            <c:idx val="0"/>
            <c:marker>
              <c:symbol val="none"/>
            </c:marker>
          </c:dPt>
          <c:dLbls>
            <c:dLbl>
              <c:idx val="0"/>
              <c:delete val="1"/>
              <c:extLst>
                <c:ext xmlns:c15="http://schemas.microsoft.com/office/drawing/2012/chart" uri="{CE6537A1-D6FC-4f65-9D91-7224C49458BB}"/>
              </c:extLst>
            </c:dLbl>
            <c:dLbl>
              <c:idx val="2"/>
              <c:layout>
                <c:manualLayout>
                  <c:x val="-0.1450536698578474"/>
                  <c:y val="-5.6584362139917715E-2"/>
                </c:manualLayout>
              </c:layout>
              <c:showVal val="1"/>
              <c:extLst>
                <c:ext xmlns:c15="http://schemas.microsoft.com/office/drawing/2012/chart" uri="{CE6537A1-D6FC-4f65-9D91-7224C49458BB}"/>
              </c:extLst>
            </c:dLbl>
            <c:dLbl>
              <c:idx val="3"/>
              <c:layout>
                <c:manualLayout>
                  <c:x val="-0.18856977081520179"/>
                  <c:y val="1.5432098765432016E-2"/>
                </c:manualLayout>
              </c:layout>
              <c:showVal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a:lstStyle/>
              <a:p>
                <a:pPr>
                  <a:defRPr sz="825" baseline="0"/>
                </a:pPr>
                <a:endParaRPr lang="en-US"/>
              </a:p>
            </c:txPr>
            <c:showVal val="1"/>
            <c:extLst>
              <c:ext xmlns:c15="http://schemas.microsoft.com/office/drawing/2012/chart" uri="{CE6537A1-D6FC-4f65-9D91-7224C49458BB}">
                <c15:showLeaderLines val="0"/>
              </c:ext>
            </c:extLst>
          </c:dLbls>
          <c:cat>
            <c:strRef>
              <c:f>WORKLOAD!$B$2:$F$2</c:f>
              <c:strCache>
                <c:ptCount val="5"/>
                <c:pt idx="0">
                  <c:v>FY12</c:v>
                </c:pt>
                <c:pt idx="1">
                  <c:v>FY13</c:v>
                </c:pt>
                <c:pt idx="2">
                  <c:v>FY14</c:v>
                </c:pt>
                <c:pt idx="3">
                  <c:v>FY15</c:v>
                </c:pt>
                <c:pt idx="4">
                  <c:v>FY16</c:v>
                </c:pt>
              </c:strCache>
            </c:strRef>
          </c:cat>
          <c:val>
            <c:numRef>
              <c:f>WORKLOAD!$B$3:$F$3</c:f>
              <c:numCache>
                <c:formatCode>_("$"* #,##0_);_("$"* \(#,##0\);_("$"* "-"??_);_(@_)</c:formatCode>
                <c:ptCount val="5"/>
                <c:pt idx="0">
                  <c:v>99277.310788162693</c:v>
                </c:pt>
                <c:pt idx="1">
                  <c:v>126426.80297791494</c:v>
                </c:pt>
                <c:pt idx="2">
                  <c:v>157114.51091432324</c:v>
                </c:pt>
                <c:pt idx="3">
                  <c:v>26257.377297123174</c:v>
                </c:pt>
                <c:pt idx="4">
                  <c:v>6822.9482556195471</c:v>
                </c:pt>
              </c:numCache>
            </c:numRef>
          </c:val>
        </c:ser>
        <c:dLbls/>
        <c:marker val="1"/>
        <c:axId val="65094784"/>
        <c:axId val="65096320"/>
      </c:lineChart>
      <c:catAx>
        <c:axId val="65094784"/>
        <c:scaling>
          <c:orientation val="minMax"/>
        </c:scaling>
        <c:delete val="1"/>
        <c:axPos val="b"/>
        <c:numFmt formatCode="General" sourceLinked="1"/>
        <c:tickLblPos val="none"/>
        <c:crossAx val="65096320"/>
        <c:crosses val="autoZero"/>
        <c:auto val="1"/>
        <c:lblAlgn val="ctr"/>
        <c:lblOffset val="100"/>
        <c:tickLblSkip val="1"/>
        <c:tickMarkSkip val="1"/>
      </c:catAx>
      <c:valAx>
        <c:axId val="65096320"/>
        <c:scaling>
          <c:orientation val="minMax"/>
        </c:scaling>
        <c:delete val="1"/>
        <c:axPos val="l"/>
        <c:numFmt formatCode="_(&quot;$&quot;* #,##0_);_(&quot;$&quot;* \(#,##0\);_(&quot;$&quot;* &quot;-&quot;??_);_(@_)" sourceLinked="1"/>
        <c:tickLblPos val="none"/>
        <c:crossAx val="65094784"/>
        <c:crosses val="autoZero"/>
        <c:crossBetween val="between"/>
      </c:valAx>
      <c:spPr>
        <a:noFill/>
        <a:ln w="12700">
          <a:noFill/>
          <a:prstDash val="solid"/>
        </a:ln>
      </c:spPr>
    </c:plotArea>
    <c:plotVisOnly val="1"/>
    <c:dispBlanksAs val="gap"/>
  </c:chart>
  <c:spPr>
    <a:solidFill>
      <a:srgbClr val="FFFFFF">
        <a:alpha val="0"/>
      </a:srgbClr>
    </a:solidFill>
    <a:ln w="3175">
      <a:noFill/>
      <a:prstDash val="solid"/>
    </a:ln>
  </c:spPr>
  <c:txPr>
    <a:bodyPr/>
    <a:lstStyle/>
    <a:p>
      <a:pPr>
        <a:defRPr sz="875" b="0" i="0" u="none" strike="noStrike" baseline="0">
          <a:solidFill>
            <a:srgbClr val="000000"/>
          </a:solidFill>
          <a:latin typeface="Arial"/>
          <a:ea typeface="Arial"/>
          <a:cs typeface="Aria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15" y="7"/>
            <a:ext cx="3038475" cy="465138"/>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defTabSz="928899">
              <a:defRPr sz="1200"/>
            </a:lvl1pPr>
          </a:lstStyle>
          <a:p>
            <a:pPr>
              <a:defRPr/>
            </a:pPr>
            <a:endParaRPr lang="en-US" dirty="0"/>
          </a:p>
        </p:txBody>
      </p:sp>
      <p:sp>
        <p:nvSpPr>
          <p:cNvPr id="90115" name="Rectangle 3"/>
          <p:cNvSpPr>
            <a:spLocks noGrp="1" noChangeArrowheads="1"/>
          </p:cNvSpPr>
          <p:nvPr>
            <p:ph type="dt" sz="quarter" idx="1"/>
          </p:nvPr>
        </p:nvSpPr>
        <p:spPr bwMode="auto">
          <a:xfrm>
            <a:off x="3970352" y="7"/>
            <a:ext cx="3038475" cy="465138"/>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algn="r" defTabSz="928899">
              <a:defRPr sz="1200"/>
            </a:lvl1pPr>
          </a:lstStyle>
          <a:p>
            <a:pPr>
              <a:defRPr/>
            </a:pPr>
            <a:endParaRPr lang="en-US" dirty="0"/>
          </a:p>
        </p:txBody>
      </p:sp>
      <p:sp>
        <p:nvSpPr>
          <p:cNvPr id="90116" name="Rectangle 4"/>
          <p:cNvSpPr>
            <a:spLocks noGrp="1" noChangeArrowheads="1"/>
          </p:cNvSpPr>
          <p:nvPr>
            <p:ph type="ftr" sz="quarter" idx="2"/>
          </p:nvPr>
        </p:nvSpPr>
        <p:spPr bwMode="auto">
          <a:xfrm>
            <a:off x="15" y="8829678"/>
            <a:ext cx="3038475" cy="465138"/>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defTabSz="928899">
              <a:defRPr sz="1200"/>
            </a:lvl1pPr>
          </a:lstStyle>
          <a:p>
            <a:pPr>
              <a:defRPr/>
            </a:pPr>
            <a:endParaRPr lang="en-US" dirty="0"/>
          </a:p>
        </p:txBody>
      </p:sp>
      <p:sp>
        <p:nvSpPr>
          <p:cNvPr id="90117" name="Rectangle 5"/>
          <p:cNvSpPr>
            <a:spLocks noGrp="1" noChangeArrowheads="1"/>
          </p:cNvSpPr>
          <p:nvPr>
            <p:ph type="sldNum" sz="quarter" idx="3"/>
          </p:nvPr>
        </p:nvSpPr>
        <p:spPr bwMode="auto">
          <a:xfrm>
            <a:off x="3970352" y="8829678"/>
            <a:ext cx="3038475" cy="465138"/>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algn="r" defTabSz="928899">
              <a:defRPr sz="1200"/>
            </a:lvl1pPr>
          </a:lstStyle>
          <a:p>
            <a:pPr>
              <a:defRPr/>
            </a:pPr>
            <a:fld id="{D2CC77AA-BC24-4AC7-AA7C-4A3E340FAEF2}" type="slidenum">
              <a:rPr lang="en-US"/>
              <a:pPr>
                <a:defRPr/>
              </a:pPr>
              <a:t>‹#›</a:t>
            </a:fld>
            <a:endParaRPr lang="en-US" dirty="0"/>
          </a:p>
        </p:txBody>
      </p:sp>
    </p:spTree>
    <p:extLst>
      <p:ext uri="{BB962C8B-B14F-4D97-AF65-F5344CB8AC3E}">
        <p14:creationId xmlns:p14="http://schemas.microsoft.com/office/powerpoint/2010/main" xmlns="" val="731908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15" y="7"/>
            <a:ext cx="3038475" cy="465138"/>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defTabSz="928899">
              <a:defRPr sz="1200"/>
            </a:lvl1pPr>
          </a:lstStyle>
          <a:p>
            <a:pPr>
              <a:defRPr/>
            </a:pPr>
            <a:endParaRPr lang="en-US" dirty="0"/>
          </a:p>
        </p:txBody>
      </p:sp>
      <p:sp>
        <p:nvSpPr>
          <p:cNvPr id="95235" name="Rectangle 3"/>
          <p:cNvSpPr>
            <a:spLocks noGrp="1" noChangeArrowheads="1"/>
          </p:cNvSpPr>
          <p:nvPr>
            <p:ph type="dt" idx="1"/>
          </p:nvPr>
        </p:nvSpPr>
        <p:spPr bwMode="auto">
          <a:xfrm>
            <a:off x="3970352" y="7"/>
            <a:ext cx="3038475" cy="465138"/>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algn="r" defTabSz="928899">
              <a:defRPr sz="1200"/>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5237" name="Rectangle 5"/>
          <p:cNvSpPr>
            <a:spLocks noGrp="1" noChangeArrowheads="1"/>
          </p:cNvSpPr>
          <p:nvPr>
            <p:ph type="body" sz="quarter" idx="3"/>
          </p:nvPr>
        </p:nvSpPr>
        <p:spPr bwMode="auto">
          <a:xfrm>
            <a:off x="701677" y="4416435"/>
            <a:ext cx="5607050" cy="4183063"/>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5238" name="Rectangle 6"/>
          <p:cNvSpPr>
            <a:spLocks noGrp="1" noChangeArrowheads="1"/>
          </p:cNvSpPr>
          <p:nvPr>
            <p:ph type="ftr" sz="quarter" idx="4"/>
          </p:nvPr>
        </p:nvSpPr>
        <p:spPr bwMode="auto">
          <a:xfrm>
            <a:off x="15" y="8829678"/>
            <a:ext cx="3038475" cy="465138"/>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defTabSz="928899">
              <a:defRPr sz="1200"/>
            </a:lvl1pPr>
          </a:lstStyle>
          <a:p>
            <a:pPr>
              <a:defRPr/>
            </a:pPr>
            <a:endParaRPr lang="en-US" dirty="0"/>
          </a:p>
        </p:txBody>
      </p:sp>
      <p:sp>
        <p:nvSpPr>
          <p:cNvPr id="95239" name="Rectangle 7"/>
          <p:cNvSpPr>
            <a:spLocks noGrp="1" noChangeArrowheads="1"/>
          </p:cNvSpPr>
          <p:nvPr>
            <p:ph type="sldNum" sz="quarter" idx="5"/>
          </p:nvPr>
        </p:nvSpPr>
        <p:spPr bwMode="auto">
          <a:xfrm>
            <a:off x="3970352" y="8829678"/>
            <a:ext cx="3038475" cy="465138"/>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algn="r" defTabSz="928899">
              <a:defRPr sz="1200"/>
            </a:lvl1pPr>
          </a:lstStyle>
          <a:p>
            <a:pPr>
              <a:defRPr/>
            </a:pPr>
            <a:fld id="{674DD73F-AA0E-478A-9D01-6987F9989501}" type="slidenum">
              <a:rPr lang="en-US"/>
              <a:pPr>
                <a:defRPr/>
              </a:pPr>
              <a:t>‹#›</a:t>
            </a:fld>
            <a:endParaRPr lang="en-US" dirty="0"/>
          </a:p>
        </p:txBody>
      </p:sp>
    </p:spTree>
    <p:extLst>
      <p:ext uri="{BB962C8B-B14F-4D97-AF65-F5344CB8AC3E}">
        <p14:creationId xmlns:p14="http://schemas.microsoft.com/office/powerpoint/2010/main" xmlns="" val="3920819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ABB191F-7A51-4B8E-B951-8A41B366192B}" type="slidenum">
              <a:rPr lang="en-US" smtClean="0"/>
              <a:pPr/>
              <a:t>1</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1848292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10</a:t>
            </a:fld>
            <a:endParaRPr lang="en-US" dirty="0" smtClean="0"/>
          </a:p>
        </p:txBody>
      </p:sp>
    </p:spTree>
    <p:extLst>
      <p:ext uri="{BB962C8B-B14F-4D97-AF65-F5344CB8AC3E}">
        <p14:creationId xmlns:p14="http://schemas.microsoft.com/office/powerpoint/2010/main" xmlns="" val="2827681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11</a:t>
            </a:fld>
            <a:endParaRPr lang="en-US" dirty="0" smtClean="0"/>
          </a:p>
        </p:txBody>
      </p:sp>
    </p:spTree>
    <p:extLst>
      <p:ext uri="{BB962C8B-B14F-4D97-AF65-F5344CB8AC3E}">
        <p14:creationId xmlns:p14="http://schemas.microsoft.com/office/powerpoint/2010/main" xmlns="" val="2144334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12</a:t>
            </a:fld>
            <a:endParaRPr lang="en-US" dirty="0" smtClean="0"/>
          </a:p>
        </p:txBody>
      </p:sp>
    </p:spTree>
    <p:extLst>
      <p:ext uri="{BB962C8B-B14F-4D97-AF65-F5344CB8AC3E}">
        <p14:creationId xmlns:p14="http://schemas.microsoft.com/office/powerpoint/2010/main" xmlns="" val="4142125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13</a:t>
            </a:fld>
            <a:endParaRPr lang="en-US" dirty="0" smtClean="0"/>
          </a:p>
        </p:txBody>
      </p:sp>
    </p:spTree>
    <p:extLst>
      <p:ext uri="{BB962C8B-B14F-4D97-AF65-F5344CB8AC3E}">
        <p14:creationId xmlns:p14="http://schemas.microsoft.com/office/powerpoint/2010/main" xmlns="" val="3578944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14</a:t>
            </a:fld>
            <a:endParaRPr lang="en-US" dirty="0" smtClean="0"/>
          </a:p>
        </p:txBody>
      </p:sp>
    </p:spTree>
    <p:extLst>
      <p:ext uri="{BB962C8B-B14F-4D97-AF65-F5344CB8AC3E}">
        <p14:creationId xmlns:p14="http://schemas.microsoft.com/office/powerpoint/2010/main" xmlns="" val="2860466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15</a:t>
            </a:fld>
            <a:endParaRPr lang="en-US" dirty="0" smtClean="0"/>
          </a:p>
        </p:txBody>
      </p:sp>
    </p:spTree>
    <p:extLst>
      <p:ext uri="{BB962C8B-B14F-4D97-AF65-F5344CB8AC3E}">
        <p14:creationId xmlns:p14="http://schemas.microsoft.com/office/powerpoint/2010/main" xmlns="" val="2790345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16</a:t>
            </a:fld>
            <a:endParaRPr lang="en-US" dirty="0" smtClean="0"/>
          </a:p>
        </p:txBody>
      </p:sp>
    </p:spTree>
    <p:extLst>
      <p:ext uri="{BB962C8B-B14F-4D97-AF65-F5344CB8AC3E}">
        <p14:creationId xmlns:p14="http://schemas.microsoft.com/office/powerpoint/2010/main" xmlns="" val="1380692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17</a:t>
            </a:fld>
            <a:endParaRPr lang="en-US" dirty="0" smtClean="0"/>
          </a:p>
        </p:txBody>
      </p:sp>
    </p:spTree>
    <p:extLst>
      <p:ext uri="{BB962C8B-B14F-4D97-AF65-F5344CB8AC3E}">
        <p14:creationId xmlns:p14="http://schemas.microsoft.com/office/powerpoint/2010/main" xmlns="" val="2482551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18</a:t>
            </a:fld>
            <a:endParaRPr lang="en-US" dirty="0" smtClean="0"/>
          </a:p>
        </p:txBody>
      </p:sp>
    </p:spTree>
    <p:extLst>
      <p:ext uri="{BB962C8B-B14F-4D97-AF65-F5344CB8AC3E}">
        <p14:creationId xmlns:p14="http://schemas.microsoft.com/office/powerpoint/2010/main" xmlns="" val="1566535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19</a:t>
            </a:fld>
            <a:endParaRPr lang="en-US" dirty="0" smtClean="0"/>
          </a:p>
        </p:txBody>
      </p:sp>
    </p:spTree>
    <p:extLst>
      <p:ext uri="{BB962C8B-B14F-4D97-AF65-F5344CB8AC3E}">
        <p14:creationId xmlns:p14="http://schemas.microsoft.com/office/powerpoint/2010/main" xmlns="" val="169747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2</a:t>
            </a:fld>
            <a:endParaRPr lang="en-US" dirty="0" smtClean="0"/>
          </a:p>
        </p:txBody>
      </p:sp>
    </p:spTree>
    <p:extLst>
      <p:ext uri="{BB962C8B-B14F-4D97-AF65-F5344CB8AC3E}">
        <p14:creationId xmlns:p14="http://schemas.microsoft.com/office/powerpoint/2010/main" xmlns="" val="3091128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20</a:t>
            </a:fld>
            <a:endParaRPr lang="en-US" dirty="0" smtClean="0"/>
          </a:p>
        </p:txBody>
      </p:sp>
    </p:spTree>
    <p:extLst>
      <p:ext uri="{BB962C8B-B14F-4D97-AF65-F5344CB8AC3E}">
        <p14:creationId xmlns:p14="http://schemas.microsoft.com/office/powerpoint/2010/main" xmlns="" val="610438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21</a:t>
            </a:fld>
            <a:endParaRPr lang="en-US" dirty="0" smtClean="0"/>
          </a:p>
        </p:txBody>
      </p:sp>
    </p:spTree>
    <p:extLst>
      <p:ext uri="{BB962C8B-B14F-4D97-AF65-F5344CB8AC3E}">
        <p14:creationId xmlns:p14="http://schemas.microsoft.com/office/powerpoint/2010/main" xmlns="" val="3947673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22</a:t>
            </a:fld>
            <a:endParaRPr lang="en-US" dirty="0" smtClean="0"/>
          </a:p>
        </p:txBody>
      </p:sp>
    </p:spTree>
    <p:extLst>
      <p:ext uri="{BB962C8B-B14F-4D97-AF65-F5344CB8AC3E}">
        <p14:creationId xmlns:p14="http://schemas.microsoft.com/office/powerpoint/2010/main" xmlns="" val="127035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23</a:t>
            </a:fld>
            <a:endParaRPr lang="en-US" dirty="0" smtClean="0"/>
          </a:p>
        </p:txBody>
      </p:sp>
    </p:spTree>
    <p:extLst>
      <p:ext uri="{BB962C8B-B14F-4D97-AF65-F5344CB8AC3E}">
        <p14:creationId xmlns:p14="http://schemas.microsoft.com/office/powerpoint/2010/main" xmlns="" val="499444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24</a:t>
            </a:fld>
            <a:endParaRPr lang="en-US" dirty="0" smtClean="0"/>
          </a:p>
        </p:txBody>
      </p:sp>
    </p:spTree>
    <p:extLst>
      <p:ext uri="{BB962C8B-B14F-4D97-AF65-F5344CB8AC3E}">
        <p14:creationId xmlns:p14="http://schemas.microsoft.com/office/powerpoint/2010/main" xmlns="" val="1374450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25</a:t>
            </a:fld>
            <a:endParaRPr lang="en-US" dirty="0" smtClean="0"/>
          </a:p>
        </p:txBody>
      </p:sp>
    </p:spTree>
    <p:extLst>
      <p:ext uri="{BB962C8B-B14F-4D97-AF65-F5344CB8AC3E}">
        <p14:creationId xmlns:p14="http://schemas.microsoft.com/office/powerpoint/2010/main" xmlns="" val="59159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26</a:t>
            </a:fld>
            <a:endParaRPr lang="en-US" dirty="0" smtClean="0"/>
          </a:p>
        </p:txBody>
      </p:sp>
    </p:spTree>
    <p:extLst>
      <p:ext uri="{BB962C8B-B14F-4D97-AF65-F5344CB8AC3E}">
        <p14:creationId xmlns:p14="http://schemas.microsoft.com/office/powerpoint/2010/main" xmlns="" val="519035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27</a:t>
            </a:fld>
            <a:endParaRPr lang="en-US" dirty="0" smtClean="0"/>
          </a:p>
        </p:txBody>
      </p:sp>
    </p:spTree>
    <p:extLst>
      <p:ext uri="{BB962C8B-B14F-4D97-AF65-F5344CB8AC3E}">
        <p14:creationId xmlns:p14="http://schemas.microsoft.com/office/powerpoint/2010/main" xmlns="" val="519035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28</a:t>
            </a:fld>
            <a:endParaRPr lang="en-US" dirty="0" smtClean="0"/>
          </a:p>
        </p:txBody>
      </p:sp>
    </p:spTree>
    <p:extLst>
      <p:ext uri="{BB962C8B-B14F-4D97-AF65-F5344CB8AC3E}">
        <p14:creationId xmlns:p14="http://schemas.microsoft.com/office/powerpoint/2010/main" xmlns="" val="519035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29</a:t>
            </a:fld>
            <a:endParaRPr lang="en-US" dirty="0" smtClean="0"/>
          </a:p>
        </p:txBody>
      </p:sp>
    </p:spTree>
    <p:extLst>
      <p:ext uri="{BB962C8B-B14F-4D97-AF65-F5344CB8AC3E}">
        <p14:creationId xmlns:p14="http://schemas.microsoft.com/office/powerpoint/2010/main" xmlns="" val="51903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1F3E18-ED63-409E-BF31-EFB3BD1D9D68}" type="slidenum">
              <a:rPr lang="en-US" smtClean="0"/>
              <a:pPr>
                <a:defRPr/>
              </a:pPr>
              <a:t>3</a:t>
            </a:fld>
            <a:endParaRPr lang="en-US" dirty="0"/>
          </a:p>
        </p:txBody>
      </p:sp>
    </p:spTree>
    <p:extLst>
      <p:ext uri="{BB962C8B-B14F-4D97-AF65-F5344CB8AC3E}">
        <p14:creationId xmlns:p14="http://schemas.microsoft.com/office/powerpoint/2010/main" xmlns="" val="632882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30</a:t>
            </a:fld>
            <a:endParaRPr lang="en-US" dirty="0" smtClean="0"/>
          </a:p>
        </p:txBody>
      </p:sp>
    </p:spTree>
    <p:extLst>
      <p:ext uri="{BB962C8B-B14F-4D97-AF65-F5344CB8AC3E}">
        <p14:creationId xmlns:p14="http://schemas.microsoft.com/office/powerpoint/2010/main" xmlns="" val="519035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31</a:t>
            </a:fld>
            <a:endParaRPr lang="en-US" dirty="0" smtClean="0"/>
          </a:p>
        </p:txBody>
      </p:sp>
    </p:spTree>
    <p:extLst>
      <p:ext uri="{BB962C8B-B14F-4D97-AF65-F5344CB8AC3E}">
        <p14:creationId xmlns:p14="http://schemas.microsoft.com/office/powerpoint/2010/main" xmlns="" val="519035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32</a:t>
            </a:fld>
            <a:endParaRPr lang="en-US" dirty="0" smtClean="0"/>
          </a:p>
        </p:txBody>
      </p:sp>
    </p:spTree>
    <p:extLst>
      <p:ext uri="{BB962C8B-B14F-4D97-AF65-F5344CB8AC3E}">
        <p14:creationId xmlns:p14="http://schemas.microsoft.com/office/powerpoint/2010/main" xmlns="" val="519035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33</a:t>
            </a:fld>
            <a:endParaRPr lang="en-US" dirty="0" smtClean="0"/>
          </a:p>
        </p:txBody>
      </p:sp>
    </p:spTree>
    <p:extLst>
      <p:ext uri="{BB962C8B-B14F-4D97-AF65-F5344CB8AC3E}">
        <p14:creationId xmlns:p14="http://schemas.microsoft.com/office/powerpoint/2010/main" xmlns="" val="4061959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34</a:t>
            </a:fld>
            <a:endParaRPr lang="en-US" dirty="0" smtClean="0"/>
          </a:p>
        </p:txBody>
      </p:sp>
    </p:spTree>
    <p:extLst>
      <p:ext uri="{BB962C8B-B14F-4D97-AF65-F5344CB8AC3E}">
        <p14:creationId xmlns:p14="http://schemas.microsoft.com/office/powerpoint/2010/main" xmlns="" val="4061959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35</a:t>
            </a:fld>
            <a:endParaRPr lang="en-US" dirty="0" smtClean="0"/>
          </a:p>
        </p:txBody>
      </p:sp>
    </p:spTree>
    <p:extLst>
      <p:ext uri="{BB962C8B-B14F-4D97-AF65-F5344CB8AC3E}">
        <p14:creationId xmlns:p14="http://schemas.microsoft.com/office/powerpoint/2010/main" xmlns="" val="4061959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36</a:t>
            </a:fld>
            <a:endParaRPr lang="en-US" dirty="0" smtClean="0"/>
          </a:p>
        </p:txBody>
      </p:sp>
    </p:spTree>
    <p:extLst>
      <p:ext uri="{BB962C8B-B14F-4D97-AF65-F5344CB8AC3E}">
        <p14:creationId xmlns:p14="http://schemas.microsoft.com/office/powerpoint/2010/main" xmlns="" val="4061959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37</a:t>
            </a:fld>
            <a:endParaRPr lang="en-US" dirty="0" smtClean="0"/>
          </a:p>
        </p:txBody>
      </p:sp>
    </p:spTree>
    <p:extLst>
      <p:ext uri="{BB962C8B-B14F-4D97-AF65-F5344CB8AC3E}">
        <p14:creationId xmlns:p14="http://schemas.microsoft.com/office/powerpoint/2010/main" xmlns="" val="4061959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38</a:t>
            </a:fld>
            <a:endParaRPr lang="en-US" dirty="0" smtClean="0"/>
          </a:p>
        </p:txBody>
      </p:sp>
    </p:spTree>
    <p:extLst>
      <p:ext uri="{BB962C8B-B14F-4D97-AF65-F5344CB8AC3E}">
        <p14:creationId xmlns:p14="http://schemas.microsoft.com/office/powerpoint/2010/main" xmlns="" val="406195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4</a:t>
            </a:fld>
            <a:endParaRPr lang="en-US" dirty="0" smtClean="0"/>
          </a:p>
        </p:txBody>
      </p:sp>
    </p:spTree>
    <p:extLst>
      <p:ext uri="{BB962C8B-B14F-4D97-AF65-F5344CB8AC3E}">
        <p14:creationId xmlns:p14="http://schemas.microsoft.com/office/powerpoint/2010/main" xmlns="" val="286719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5</a:t>
            </a:fld>
            <a:endParaRPr lang="en-US" dirty="0" smtClean="0"/>
          </a:p>
        </p:txBody>
      </p:sp>
    </p:spTree>
    <p:extLst>
      <p:ext uri="{BB962C8B-B14F-4D97-AF65-F5344CB8AC3E}">
        <p14:creationId xmlns:p14="http://schemas.microsoft.com/office/powerpoint/2010/main" xmlns="" val="289308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6</a:t>
            </a:fld>
            <a:endParaRPr lang="en-US" dirty="0" smtClean="0"/>
          </a:p>
        </p:txBody>
      </p:sp>
    </p:spTree>
    <p:extLst>
      <p:ext uri="{BB962C8B-B14F-4D97-AF65-F5344CB8AC3E}">
        <p14:creationId xmlns:p14="http://schemas.microsoft.com/office/powerpoint/2010/main" xmlns="" val="2411892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7</a:t>
            </a:fld>
            <a:endParaRPr lang="en-US" dirty="0" smtClean="0"/>
          </a:p>
        </p:txBody>
      </p:sp>
    </p:spTree>
    <p:extLst>
      <p:ext uri="{BB962C8B-B14F-4D97-AF65-F5344CB8AC3E}">
        <p14:creationId xmlns:p14="http://schemas.microsoft.com/office/powerpoint/2010/main" xmlns="" val="406195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8</a:t>
            </a:fld>
            <a:endParaRPr lang="en-US" dirty="0" smtClean="0"/>
          </a:p>
        </p:txBody>
      </p:sp>
    </p:spTree>
    <p:extLst>
      <p:ext uri="{BB962C8B-B14F-4D97-AF65-F5344CB8AC3E}">
        <p14:creationId xmlns:p14="http://schemas.microsoft.com/office/powerpoint/2010/main" xmlns="" val="2741905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6898FB26-2068-45B6-A0B1-A04D1E2A86E8}" type="slidenum">
              <a:rPr lang="en-US" smtClean="0"/>
              <a:pPr/>
              <a:t>9</a:t>
            </a:fld>
            <a:endParaRPr lang="en-US" dirty="0" smtClean="0"/>
          </a:p>
        </p:txBody>
      </p:sp>
    </p:spTree>
    <p:extLst>
      <p:ext uri="{BB962C8B-B14F-4D97-AF65-F5344CB8AC3E}">
        <p14:creationId xmlns:p14="http://schemas.microsoft.com/office/powerpoint/2010/main" xmlns="" val="3002070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525883D-B001-4B7C-8724-81680BF0D85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A9C8DD4-3840-4359-BAD1-A1430DBE43B6}"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4D53DBC4-EDC3-4375-BE95-CCF9B03A7D2D}"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395EF01-DBD7-4276-BF02-FF18BF6B9A71}"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4BDEA15-79E6-45DC-A5F4-A558E4AF7BF7}"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922A7E9-02C3-4B25-9075-C91BF686AFF4}"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658B643-F813-4C28-B476-61F44DEB6519}"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D87594C-641E-408B-AF3F-FA11B3C6459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912E2D2-F48F-4547-9789-AD3A1CC24517}"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CE15C52-5334-4462-9E72-0E964D3D6E62}"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B45BDD8-1096-42D8-82C8-779186725126}"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211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C59EB06-981E-42C8-B0AD-8AB1123C295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eg"/><Relationship Id="rId20"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0.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7809" name="Picture 1"/>
          <p:cNvPicPr>
            <a:picLocks noChangeAspect="1" noChangeArrowheads="1"/>
          </p:cNvPicPr>
          <p:nvPr/>
        </p:nvPicPr>
        <p:blipFill>
          <a:blip r:embed="rId13" cstate="print"/>
          <a:srcRect/>
          <a:stretch>
            <a:fillRect/>
          </a:stretch>
        </p:blipFill>
        <p:spPr bwMode="auto">
          <a:xfrm>
            <a:off x="5879758" y="1191635"/>
            <a:ext cx="3264242" cy="2132595"/>
          </a:xfrm>
          <a:prstGeom prst="rect">
            <a:avLst/>
          </a:prstGeom>
          <a:noFill/>
          <a:ln w="9525">
            <a:noFill/>
            <a:miter lim="800000"/>
            <a:headEnd/>
            <a:tailEnd/>
          </a:ln>
          <a:effectLst/>
        </p:spPr>
      </p:pic>
      <p:pic>
        <p:nvPicPr>
          <p:cNvPr id="13" name="Picture 12" descr="IMGP0482.JPG"/>
          <p:cNvPicPr>
            <a:picLocks noChangeAspect="1"/>
          </p:cNvPicPr>
          <p:nvPr/>
        </p:nvPicPr>
        <p:blipFill>
          <a:blip r:embed="rId14" cstate="print"/>
          <a:stretch>
            <a:fillRect/>
          </a:stretch>
        </p:blipFill>
        <p:spPr>
          <a:xfrm>
            <a:off x="4586351" y="2838836"/>
            <a:ext cx="2565988" cy="1924491"/>
          </a:xfrm>
          <a:prstGeom prst="rect">
            <a:avLst/>
          </a:prstGeom>
          <a:ln w="31750">
            <a:noFill/>
          </a:ln>
        </p:spPr>
      </p:pic>
      <p:pic>
        <p:nvPicPr>
          <p:cNvPr id="12" name="Picture 7"/>
          <p:cNvPicPr>
            <a:picLocks noChangeAspect="1" noChangeArrowheads="1"/>
          </p:cNvPicPr>
          <p:nvPr/>
        </p:nvPicPr>
        <p:blipFill>
          <a:blip r:embed="rId15" cstate="print"/>
          <a:srcRect/>
          <a:stretch>
            <a:fillRect/>
          </a:stretch>
        </p:blipFill>
        <p:spPr bwMode="auto">
          <a:xfrm>
            <a:off x="6134249" y="4576763"/>
            <a:ext cx="3041650" cy="2281237"/>
          </a:xfrm>
          <a:prstGeom prst="rect">
            <a:avLst/>
          </a:prstGeom>
          <a:noFill/>
          <a:ln w="31750">
            <a:noFill/>
            <a:miter lim="800000"/>
            <a:headEnd/>
            <a:tailEnd/>
          </a:ln>
          <a:effectLst/>
        </p:spPr>
      </p:pic>
      <p:pic>
        <p:nvPicPr>
          <p:cNvPr id="2053" name="Picture 53"/>
          <p:cNvPicPr>
            <a:picLocks noChangeAspect="1" noChangeArrowheads="1"/>
          </p:cNvPicPr>
          <p:nvPr/>
        </p:nvPicPr>
        <p:blipFill>
          <a:blip r:embed="rId16" cstate="print"/>
          <a:srcRect/>
          <a:stretch>
            <a:fillRect/>
          </a:stretch>
        </p:blipFill>
        <p:spPr bwMode="auto">
          <a:xfrm>
            <a:off x="3730774" y="4471988"/>
            <a:ext cx="3200400" cy="2400300"/>
          </a:xfrm>
          <a:prstGeom prst="rect">
            <a:avLst/>
          </a:prstGeom>
          <a:noFill/>
          <a:ln w="31750">
            <a:noFill/>
            <a:miter lim="800000"/>
            <a:headEnd/>
            <a:tailEnd/>
          </a:ln>
        </p:spPr>
      </p:pic>
      <p:pic>
        <p:nvPicPr>
          <p:cNvPr id="2055" name="Picture 47" descr="white_curve"/>
          <p:cNvPicPr>
            <a:picLocks noChangeAspect="1" noChangeArrowheads="1"/>
          </p:cNvPicPr>
          <p:nvPr/>
        </p:nvPicPr>
        <p:blipFill>
          <a:blip r:embed="rId17" cstate="print"/>
          <a:srcRect/>
          <a:stretch>
            <a:fillRect/>
          </a:stretch>
        </p:blipFill>
        <p:spPr bwMode="auto">
          <a:xfrm>
            <a:off x="3922713" y="1519238"/>
            <a:ext cx="5221287" cy="5338762"/>
          </a:xfrm>
          <a:prstGeom prst="rect">
            <a:avLst/>
          </a:prstGeom>
          <a:noFill/>
          <a:ln w="9525">
            <a:noFill/>
            <a:miter lim="800000"/>
            <a:headEnd/>
            <a:tailEnd/>
          </a:ln>
        </p:spPr>
      </p:pic>
      <p:pic>
        <p:nvPicPr>
          <p:cNvPr id="2056" name="Picture 23" descr="ppt_camo_bkgrnd-03"/>
          <p:cNvPicPr>
            <a:picLocks noChangeAspect="1" noChangeArrowheads="1"/>
          </p:cNvPicPr>
          <p:nvPr/>
        </p:nvPicPr>
        <p:blipFill>
          <a:blip r:embed="rId18" cstate="print"/>
          <a:srcRect/>
          <a:stretch>
            <a:fillRect/>
          </a:stretch>
        </p:blipFill>
        <p:spPr bwMode="auto">
          <a:xfrm>
            <a:off x="0" y="0"/>
            <a:ext cx="9144000" cy="6861175"/>
          </a:xfrm>
          <a:prstGeom prst="rect">
            <a:avLst/>
          </a:prstGeom>
          <a:noFill/>
          <a:ln w="9525">
            <a:noFill/>
            <a:miter lim="800000"/>
            <a:headEnd/>
            <a:tailEnd/>
          </a:ln>
        </p:spPr>
      </p:pic>
      <p:sp>
        <p:nvSpPr>
          <p:cNvPr id="2057"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pic>
        <p:nvPicPr>
          <p:cNvPr id="2058" name="Picture 8" descr="USACE_logo"/>
          <p:cNvPicPr>
            <a:picLocks noChangeAspect="1" noChangeArrowheads="1"/>
          </p:cNvPicPr>
          <p:nvPr/>
        </p:nvPicPr>
        <p:blipFill>
          <a:blip r:embed="rId19" cstate="print"/>
          <a:srcRect/>
          <a:stretch>
            <a:fillRect/>
          </a:stretch>
        </p:blipFill>
        <p:spPr bwMode="auto">
          <a:xfrm>
            <a:off x="228600" y="5081588"/>
            <a:ext cx="1371600" cy="938212"/>
          </a:xfrm>
          <a:prstGeom prst="rect">
            <a:avLst/>
          </a:prstGeom>
          <a:noFill/>
          <a:ln w="9525">
            <a:noFill/>
            <a:miter lim="800000"/>
            <a:headEnd/>
            <a:tailEnd/>
          </a:ln>
        </p:spPr>
      </p:pic>
      <p:sp>
        <p:nvSpPr>
          <p:cNvPr id="1033" name="Text Box 9"/>
          <p:cNvSpPr txBox="1">
            <a:spLocks noChangeArrowheads="1"/>
          </p:cNvSpPr>
          <p:nvPr/>
        </p:nvSpPr>
        <p:spPr bwMode="auto">
          <a:xfrm>
            <a:off x="136525" y="6096000"/>
            <a:ext cx="3597275" cy="549275"/>
          </a:xfrm>
          <a:prstGeom prst="rect">
            <a:avLst/>
          </a:prstGeom>
          <a:noFill/>
          <a:ln w="9525">
            <a:noFill/>
            <a:miter lim="800000"/>
            <a:headEnd/>
            <a:tailEnd/>
          </a:ln>
          <a:effectLst/>
        </p:spPr>
        <p:txBody>
          <a:bodyPr>
            <a:spAutoFit/>
          </a:bodyPr>
          <a:lstStyle/>
          <a:p>
            <a:pPr>
              <a:defRPr/>
            </a:pPr>
            <a:r>
              <a:rPr lang="en-US" sz="1200" b="1" dirty="0"/>
              <a:t>US Army Corps of Engineers</a:t>
            </a:r>
          </a:p>
          <a:p>
            <a:pPr>
              <a:defRPr/>
            </a:pPr>
            <a:r>
              <a:rPr lang="en-US" b="1" dirty="0"/>
              <a:t>BUILDING STRONG</a:t>
            </a:r>
            <a:r>
              <a:rPr lang="en-US" sz="1400" b="1" baseline="-25000" dirty="0"/>
              <a:t>®</a:t>
            </a:r>
          </a:p>
        </p:txBody>
      </p:sp>
      <p:pic>
        <p:nvPicPr>
          <p:cNvPr id="247810" name="Picture 2"/>
          <p:cNvPicPr>
            <a:picLocks noChangeAspect="1" noChangeArrowheads="1"/>
          </p:cNvPicPr>
          <p:nvPr/>
        </p:nvPicPr>
        <p:blipFill>
          <a:blip r:embed="rId20" cstate="print"/>
          <a:srcRect/>
          <a:stretch>
            <a:fillRect/>
          </a:stretch>
        </p:blipFill>
        <p:spPr bwMode="auto">
          <a:xfrm>
            <a:off x="6422583" y="2838882"/>
            <a:ext cx="2749767" cy="1839444"/>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descr="ppt_camo_bkgrnd-02"/>
          <p:cNvPicPr>
            <a:picLocks noChangeAspect="1" noChangeArrowheads="1"/>
          </p:cNvPicPr>
          <p:nvPr/>
        </p:nvPicPr>
        <p:blipFill>
          <a:blip r:embed="rId14" cstate="print"/>
          <a:srcRect/>
          <a:stretch>
            <a:fillRect/>
          </a:stretch>
        </p:blipFill>
        <p:spPr bwMode="auto">
          <a:xfrm>
            <a:off x="0" y="0"/>
            <a:ext cx="9144000" cy="6861175"/>
          </a:xfrm>
          <a:prstGeom prst="rect">
            <a:avLst/>
          </a:prstGeom>
          <a:noFill/>
          <a:ln w="9525">
            <a:noFill/>
            <a:miter lim="800000"/>
            <a:headEnd/>
            <a:tailEnd/>
          </a:ln>
        </p:spPr>
      </p:pic>
      <p:sp>
        <p:nvSpPr>
          <p:cNvPr id="3075"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EC0E50A1-FF0E-479F-9C2C-B5B221A643F5}" type="slidenum">
              <a:rPr lang="en-US"/>
              <a:pPr>
                <a:defRPr/>
              </a:pPr>
              <a:t>‹#›</a:t>
            </a:fld>
            <a:endParaRPr lang="en-US" dirty="0"/>
          </a:p>
        </p:txBody>
      </p:sp>
      <p:pic>
        <p:nvPicPr>
          <p:cNvPr id="2" name="Picture 8" descr="USACE_logo"/>
          <p:cNvPicPr>
            <a:picLocks noChangeAspect="1" noChangeArrowheads="1"/>
          </p:cNvPicPr>
          <p:nvPr/>
        </p:nvPicPr>
        <p:blipFill>
          <a:blip r:embed="rId15" cstate="print"/>
          <a:srcRect/>
          <a:stretch>
            <a:fillRect/>
          </a:stretch>
        </p:blipFill>
        <p:spPr bwMode="auto">
          <a:xfrm>
            <a:off x="8004175" y="5638800"/>
            <a:ext cx="758825" cy="519113"/>
          </a:xfrm>
          <a:prstGeom prst="rect">
            <a:avLst/>
          </a:prstGeom>
          <a:noFill/>
          <a:ln w="9525">
            <a:noFill/>
            <a:miter lim="800000"/>
            <a:headEnd/>
            <a:tailEnd/>
          </a:ln>
        </p:spPr>
      </p:pic>
      <p:sp>
        <p:nvSpPr>
          <p:cNvPr id="3081" name="Text Box 9"/>
          <p:cNvSpPr txBox="1">
            <a:spLocks noChangeArrowheads="1"/>
          </p:cNvSpPr>
          <p:nvPr/>
        </p:nvSpPr>
        <p:spPr bwMode="auto">
          <a:xfrm>
            <a:off x="6223000" y="63404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t>BUILDING STRONG</a:t>
            </a:r>
            <a:r>
              <a:rPr lang="en-US" sz="1400" b="1" baseline="-25000" dirty="0"/>
              <a:t>®</a:t>
            </a:r>
          </a:p>
        </p:txBody>
      </p:sp>
      <p:sp>
        <p:nvSpPr>
          <p:cNvPr id="3082" name="Line 10"/>
          <p:cNvSpPr>
            <a:spLocks noChangeShapeType="1"/>
          </p:cNvSpPr>
          <p:nvPr/>
        </p:nvSpPr>
        <p:spPr bwMode="auto">
          <a:xfrm flipH="1">
            <a:off x="457200" y="6248400"/>
            <a:ext cx="8229600" cy="0"/>
          </a:xfrm>
          <a:prstGeom prst="line">
            <a:avLst/>
          </a:prstGeom>
          <a:noFill/>
          <a:ln w="9525">
            <a:solidFill>
              <a:schemeClr val="tx1"/>
            </a:solidFill>
            <a:round/>
            <a:headEnd/>
            <a:tailEnd/>
          </a:ln>
          <a:effectLst/>
        </p:spPr>
        <p:txBody>
          <a:body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ef040d8cbfca4800b87fcf04d5b8c687&amp;term_occur=1&amp;term_src="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ef040d8cbfca4800b87fcf04d5b8c687&amp;term_occur=1&amp;term_src="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law.cornell.edu/cfr/text/48/15"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ef040d8cbfca4800b87fcf04d5b8c687&amp;term_occur=2&amp;term_src="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www.law.cornell.edu/definitions/index.php?width=840&amp;height=800&amp;iframe=true&amp;def_id=8e982c72fb9904f69165240bb570d388&amp;term_occur=3&amp;term_src="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Bear with text"/>
          <p:cNvPicPr>
            <a:picLocks noChangeAspect="1" noChangeArrowheads="1"/>
          </p:cNvPicPr>
          <p:nvPr/>
        </p:nvPicPr>
        <p:blipFill>
          <a:blip r:embed="rId3" cstate="print"/>
          <a:srcRect l="-5310" b="15909"/>
          <a:stretch>
            <a:fillRect/>
          </a:stretch>
        </p:blipFill>
        <p:spPr bwMode="auto">
          <a:xfrm>
            <a:off x="8577263" y="6153150"/>
            <a:ext cx="566737" cy="704850"/>
          </a:xfrm>
          <a:prstGeom prst="rect">
            <a:avLst/>
          </a:prstGeom>
          <a:noFill/>
          <a:ln w="9525">
            <a:noFill/>
            <a:miter lim="800000"/>
            <a:headEnd/>
            <a:tailEnd/>
          </a:ln>
        </p:spPr>
      </p:pic>
      <p:sp>
        <p:nvSpPr>
          <p:cNvPr id="4099" name="Text Box 8"/>
          <p:cNvSpPr txBox="1">
            <a:spLocks noChangeArrowheads="1"/>
          </p:cNvSpPr>
          <p:nvPr/>
        </p:nvSpPr>
        <p:spPr bwMode="auto">
          <a:xfrm>
            <a:off x="4419600" y="6553200"/>
            <a:ext cx="4457700" cy="366713"/>
          </a:xfrm>
          <a:prstGeom prst="rect">
            <a:avLst/>
          </a:prstGeom>
          <a:noFill/>
          <a:ln w="9525">
            <a:noFill/>
            <a:miter lim="800000"/>
            <a:headEnd/>
            <a:tailEnd/>
          </a:ln>
        </p:spPr>
        <p:txBody>
          <a:bodyPr>
            <a:spAutoFit/>
          </a:bodyPr>
          <a:lstStyle/>
          <a:p>
            <a:pPr>
              <a:spcBef>
                <a:spcPct val="50000"/>
              </a:spcBef>
            </a:pPr>
            <a:r>
              <a:rPr lang="en-US" dirty="0">
                <a:solidFill>
                  <a:schemeClr val="bg1"/>
                </a:solidFill>
              </a:rPr>
              <a:t>Building and Preserving Alaska’s Future</a:t>
            </a:r>
          </a:p>
        </p:txBody>
      </p:sp>
      <p:sp>
        <p:nvSpPr>
          <p:cNvPr id="4100" name="Rectangle 10"/>
          <p:cNvSpPr>
            <a:spLocks noGrp="1" noChangeArrowheads="1"/>
          </p:cNvSpPr>
          <p:nvPr>
            <p:ph type="ctrTitle"/>
          </p:nvPr>
        </p:nvSpPr>
        <p:spPr>
          <a:xfrm>
            <a:off x="76200" y="152400"/>
            <a:ext cx="7772400" cy="1470025"/>
          </a:xfrm>
          <a:noFill/>
        </p:spPr>
        <p:txBody>
          <a:bodyPr/>
          <a:lstStyle/>
          <a:p>
            <a:pPr eaLnBrk="1" hangingPunct="1"/>
            <a:r>
              <a:rPr lang="en-US" i="1" dirty="0" smtClean="0"/>
              <a:t>Alaska District Design-Build Contracts</a:t>
            </a:r>
            <a:br>
              <a:rPr lang="en-US" i="1" dirty="0" smtClean="0"/>
            </a:br>
            <a:r>
              <a:rPr lang="en-US" i="1" dirty="0" smtClean="0"/>
              <a:t>Moolin</a:t>
            </a:r>
            <a:r>
              <a:rPr lang="en-US" i="1" dirty="0" smtClean="0"/>
              <a:t> Seminar 2015</a:t>
            </a:r>
            <a:endParaRPr lang="en-US" dirty="0" smtClean="0"/>
          </a:p>
        </p:txBody>
      </p:sp>
      <p:sp>
        <p:nvSpPr>
          <p:cNvPr id="4101" name="Text Box 11"/>
          <p:cNvSpPr txBox="1">
            <a:spLocks noChangeArrowheads="1"/>
          </p:cNvSpPr>
          <p:nvPr/>
        </p:nvSpPr>
        <p:spPr bwMode="auto">
          <a:xfrm>
            <a:off x="76200" y="1828800"/>
            <a:ext cx="3505200" cy="338554"/>
          </a:xfrm>
          <a:prstGeom prst="rect">
            <a:avLst/>
          </a:prstGeom>
          <a:noFill/>
          <a:ln w="9525">
            <a:noFill/>
            <a:miter lim="800000"/>
            <a:headEnd/>
            <a:tailEnd/>
          </a:ln>
        </p:spPr>
        <p:txBody>
          <a:bodyPr>
            <a:spAutoFit/>
          </a:bodyPr>
          <a:lstStyle/>
          <a:p>
            <a:pPr>
              <a:spcBef>
                <a:spcPct val="50000"/>
              </a:spcBef>
            </a:pPr>
            <a:r>
              <a:rPr lang="en-US" sz="1600" b="1" dirty="0" smtClean="0"/>
              <a:t>18 November 2015</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Procurement</a:t>
            </a:r>
            <a:endParaRPr lang="en-US" dirty="0"/>
          </a:p>
        </p:txBody>
      </p:sp>
      <p:sp>
        <p:nvSpPr>
          <p:cNvPr id="9" name="Content Placeholder 8"/>
          <p:cNvSpPr>
            <a:spLocks noGrp="1"/>
          </p:cNvSpPr>
          <p:nvPr>
            <p:ph idx="1"/>
          </p:nvPr>
        </p:nvSpPr>
        <p:spPr/>
        <p:txBody>
          <a:bodyPr/>
          <a:lstStyle/>
          <a:p>
            <a:pPr algn="ctr"/>
            <a:endParaRPr lang="en-US" dirty="0" smtClean="0"/>
          </a:p>
          <a:p>
            <a:r>
              <a:rPr lang="en-US" dirty="0" smtClean="0"/>
              <a:t>Design After Award</a:t>
            </a:r>
          </a:p>
          <a:p>
            <a:pPr lvl="1"/>
            <a:r>
              <a:rPr lang="en-US" dirty="0" smtClean="0"/>
              <a:t>Contains designer of record (DOR) requirements, design submittal requirements, design quality control &amp; independent technical review requirements</a:t>
            </a:r>
          </a:p>
        </p:txBody>
      </p:sp>
      <p:sp>
        <p:nvSpPr>
          <p:cNvPr id="14338" name="Slide Number Placeholder 2"/>
          <p:cNvSpPr>
            <a:spLocks noGrp="1"/>
          </p:cNvSpPr>
          <p:nvPr>
            <p:ph type="sldNum" sz="quarter" idx="10"/>
          </p:nvPr>
        </p:nvSpPr>
        <p:spPr/>
        <p:txBody>
          <a:bodyPr/>
          <a:lstStyle/>
          <a:p>
            <a:fld id="{4BC04226-FD12-402A-987A-28DF49B26132}" type="slidenum">
              <a:rPr lang="en-US" smtClean="0"/>
              <a:pPr/>
              <a:t>10</a:t>
            </a:fld>
            <a:endParaRPr lang="en-US" dirty="0" smtClean="0"/>
          </a:p>
        </p:txBody>
      </p:sp>
    </p:spTree>
    <p:extLst>
      <p:ext uri="{BB962C8B-B14F-4D97-AF65-F5344CB8AC3E}">
        <p14:creationId xmlns:p14="http://schemas.microsoft.com/office/powerpoint/2010/main" xmlns="" val="1787739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Procurement</a:t>
            </a:r>
            <a:endParaRPr lang="en-US" dirty="0"/>
          </a:p>
        </p:txBody>
      </p:sp>
      <p:sp>
        <p:nvSpPr>
          <p:cNvPr id="9" name="Content Placeholder 8"/>
          <p:cNvSpPr>
            <a:spLocks noGrp="1"/>
          </p:cNvSpPr>
          <p:nvPr>
            <p:ph idx="1"/>
          </p:nvPr>
        </p:nvSpPr>
        <p:spPr/>
        <p:txBody>
          <a:bodyPr/>
          <a:lstStyle/>
          <a:p>
            <a:endParaRPr lang="en-US" dirty="0" smtClean="0"/>
          </a:p>
          <a:p>
            <a:r>
              <a:rPr lang="en-US" dirty="0" smtClean="0"/>
              <a:t>Potential contractors develop their proposals for the government to evaluate competitively, with the contract award based on a combination of technical merit and price</a:t>
            </a:r>
            <a:r>
              <a:rPr lang="en-US" dirty="0" smtClean="0"/>
              <a:t>.  Therefore…</a:t>
            </a:r>
            <a:endParaRPr lang="en-US" dirty="0" smtClean="0"/>
          </a:p>
        </p:txBody>
      </p:sp>
      <p:sp>
        <p:nvSpPr>
          <p:cNvPr id="14338" name="Slide Number Placeholder 2"/>
          <p:cNvSpPr>
            <a:spLocks noGrp="1"/>
          </p:cNvSpPr>
          <p:nvPr>
            <p:ph type="sldNum" sz="quarter" idx="10"/>
          </p:nvPr>
        </p:nvSpPr>
        <p:spPr/>
        <p:txBody>
          <a:bodyPr/>
          <a:lstStyle/>
          <a:p>
            <a:fld id="{4BC04226-FD12-402A-987A-28DF49B26132}" type="slidenum">
              <a:rPr lang="en-US" smtClean="0"/>
              <a:pPr/>
              <a:t>11</a:t>
            </a:fld>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Procurement</a:t>
            </a:r>
            <a:endParaRPr lang="en-US" dirty="0"/>
          </a:p>
        </p:txBody>
      </p:sp>
      <p:sp>
        <p:nvSpPr>
          <p:cNvPr id="9" name="Content Placeholder 8"/>
          <p:cNvSpPr>
            <a:spLocks noGrp="1"/>
          </p:cNvSpPr>
          <p:nvPr>
            <p:ph idx="1"/>
          </p:nvPr>
        </p:nvSpPr>
        <p:spPr/>
        <p:txBody>
          <a:bodyPr/>
          <a:lstStyle/>
          <a:p>
            <a:endParaRPr lang="en-US" dirty="0" smtClean="0"/>
          </a:p>
          <a:p>
            <a:r>
              <a:rPr lang="en-US" dirty="0" smtClean="0"/>
              <a:t>The </a:t>
            </a:r>
            <a:r>
              <a:rPr lang="en-US" dirty="0" smtClean="0"/>
              <a:t>contract is awarded on the basis of not only initial construction cost, but also technical quality, offeror qualification, management expertise, life-cycle costs, esthetics, and other factors identified in the RFP.</a:t>
            </a:r>
          </a:p>
        </p:txBody>
      </p:sp>
      <p:sp>
        <p:nvSpPr>
          <p:cNvPr id="14338" name="Slide Number Placeholder 2"/>
          <p:cNvSpPr>
            <a:spLocks noGrp="1"/>
          </p:cNvSpPr>
          <p:nvPr>
            <p:ph type="sldNum" sz="quarter" idx="10"/>
          </p:nvPr>
        </p:nvSpPr>
        <p:spPr/>
        <p:txBody>
          <a:bodyPr/>
          <a:lstStyle/>
          <a:p>
            <a:fld id="{4BC04226-FD12-402A-987A-28DF49B26132}" type="slidenum">
              <a:rPr lang="en-US" smtClean="0"/>
              <a:pPr/>
              <a:t>12</a:t>
            </a:fld>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Procurement</a:t>
            </a:r>
            <a:endParaRPr lang="en-US" dirty="0"/>
          </a:p>
        </p:txBody>
      </p:sp>
      <p:sp>
        <p:nvSpPr>
          <p:cNvPr id="9" name="Content Placeholder 8"/>
          <p:cNvSpPr>
            <a:spLocks noGrp="1"/>
          </p:cNvSpPr>
          <p:nvPr>
            <p:ph idx="1"/>
          </p:nvPr>
        </p:nvSpPr>
        <p:spPr/>
        <p:txBody>
          <a:bodyPr/>
          <a:lstStyle/>
          <a:p>
            <a:pPr algn="ctr"/>
            <a:endParaRPr lang="en-US" i="1" dirty="0" smtClean="0"/>
          </a:p>
          <a:p>
            <a:r>
              <a:rPr lang="en-US" i="1" dirty="0" smtClean="0"/>
              <a:t>36.301 Two-phase design-build selection procedures</a:t>
            </a:r>
            <a:r>
              <a:rPr lang="en-US" dirty="0" smtClean="0"/>
              <a:t> is a selection method in which a limited number of offerors (normally five or fewer) </a:t>
            </a:r>
            <a:r>
              <a:rPr lang="en-US" dirty="0" smtClean="0"/>
              <a:t>are selected </a:t>
            </a:r>
            <a:r>
              <a:rPr lang="en-US" dirty="0" smtClean="0"/>
              <a:t>during Phase One to submit detailed proposals for </a:t>
            </a:r>
            <a:r>
              <a:rPr lang="en-US" dirty="0" smtClean="0"/>
              <a:t>Phase Two </a:t>
            </a:r>
            <a:endParaRPr lang="en-US" dirty="0" smtClean="0"/>
          </a:p>
        </p:txBody>
      </p:sp>
      <p:sp>
        <p:nvSpPr>
          <p:cNvPr id="14338" name="Slide Number Placeholder 2"/>
          <p:cNvSpPr>
            <a:spLocks noGrp="1"/>
          </p:cNvSpPr>
          <p:nvPr>
            <p:ph type="sldNum" sz="quarter" idx="10"/>
          </p:nvPr>
        </p:nvSpPr>
        <p:spPr/>
        <p:txBody>
          <a:bodyPr/>
          <a:lstStyle/>
          <a:p>
            <a:fld id="{4BC04226-FD12-402A-987A-28DF49B26132}" type="slidenum">
              <a:rPr lang="en-US" smtClean="0"/>
              <a:pPr/>
              <a:t>13</a:t>
            </a:fld>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 Procurement</a:t>
            </a:r>
            <a:endParaRPr lang="en-US" dirty="0"/>
          </a:p>
        </p:txBody>
      </p:sp>
      <p:sp>
        <p:nvSpPr>
          <p:cNvPr id="14338" name="Slide Number Placeholder 2"/>
          <p:cNvSpPr>
            <a:spLocks noGrp="1"/>
          </p:cNvSpPr>
          <p:nvPr>
            <p:ph type="sldNum" sz="quarter" idx="10"/>
          </p:nvPr>
        </p:nvSpPr>
        <p:spPr/>
        <p:txBody>
          <a:bodyPr/>
          <a:lstStyle/>
          <a:p>
            <a:fld id="{4BC04226-FD12-402A-987A-28DF49B26132}" type="slidenum">
              <a:rPr lang="en-US" smtClean="0"/>
              <a:pPr/>
              <a:t>14</a:t>
            </a:fld>
            <a:endParaRPr lang="en-US" dirty="0" smtClean="0"/>
          </a:p>
        </p:txBody>
      </p:sp>
      <p:sp>
        <p:nvSpPr>
          <p:cNvPr id="5" name="Content Placeholder 4"/>
          <p:cNvSpPr>
            <a:spLocks noGrp="1"/>
          </p:cNvSpPr>
          <p:nvPr>
            <p:ph idx="1"/>
          </p:nvPr>
        </p:nvSpPr>
        <p:spPr/>
        <p:txBody>
          <a:bodyPr/>
          <a:lstStyle/>
          <a:p>
            <a:endParaRPr lang="en-US" dirty="0" smtClean="0"/>
          </a:p>
          <a:p>
            <a:r>
              <a:rPr lang="en-US" dirty="0" smtClean="0"/>
              <a:t>(a) Phase One of the solicitation(s) shall include—</a:t>
            </a:r>
          </a:p>
          <a:p>
            <a:r>
              <a:rPr lang="en-US" dirty="0" smtClean="0"/>
              <a:t>(1) The scope of work;</a:t>
            </a:r>
          </a:p>
          <a:p>
            <a:r>
              <a:rPr lang="en-US" dirty="0" smtClean="0"/>
              <a:t>(2) The phase-one evaluation factors, including—</a:t>
            </a:r>
          </a:p>
          <a:p>
            <a:r>
              <a:rPr lang="en-US" dirty="0" smtClean="0"/>
              <a:t>(i) Technical approach (but not detailed </a:t>
            </a:r>
            <a:r>
              <a:rPr lang="en-US" dirty="0" smtClean="0">
                <a:hlinkClick r:id="rId3" action="ppaction://hlinkfile" tooltip="design"/>
              </a:rPr>
              <a:t>design</a:t>
            </a:r>
            <a:r>
              <a:rPr lang="en-US" dirty="0" smtClean="0"/>
              <a:t> or technical information);</a:t>
            </a:r>
          </a:p>
          <a:p>
            <a:endParaRPr lang="en-US" dirty="0"/>
          </a:p>
        </p:txBody>
      </p:sp>
      <p:sp>
        <p:nvSpPr>
          <p:cNvPr id="6" name="Content Placeholder 8"/>
          <p:cNvSpPr txBox="1">
            <a:spLocks/>
          </p:cNvSpPr>
          <p:nvPr/>
        </p:nvSpPr>
        <p:spPr bwMode="auto">
          <a:xfrm>
            <a:off x="609600" y="17526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3200" b="0"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Procurement</a:t>
            </a:r>
            <a:endParaRPr lang="en-US" dirty="0"/>
          </a:p>
        </p:txBody>
      </p:sp>
      <p:sp>
        <p:nvSpPr>
          <p:cNvPr id="14338" name="Slide Number Placeholder 2"/>
          <p:cNvSpPr>
            <a:spLocks noGrp="1"/>
          </p:cNvSpPr>
          <p:nvPr>
            <p:ph type="sldNum" sz="quarter" idx="10"/>
          </p:nvPr>
        </p:nvSpPr>
        <p:spPr/>
        <p:txBody>
          <a:bodyPr/>
          <a:lstStyle/>
          <a:p>
            <a:fld id="{4BC04226-FD12-402A-987A-28DF49B26132}" type="slidenum">
              <a:rPr lang="en-US" smtClean="0"/>
              <a:pPr/>
              <a:t>15</a:t>
            </a:fld>
            <a:endParaRPr lang="en-US" dirty="0" smtClean="0"/>
          </a:p>
        </p:txBody>
      </p:sp>
      <p:sp>
        <p:nvSpPr>
          <p:cNvPr id="5" name="Content Placeholder 4"/>
          <p:cNvSpPr>
            <a:spLocks noGrp="1"/>
          </p:cNvSpPr>
          <p:nvPr>
            <p:ph idx="1"/>
          </p:nvPr>
        </p:nvSpPr>
        <p:spPr/>
        <p:txBody>
          <a:bodyPr/>
          <a:lstStyle/>
          <a:p>
            <a:endParaRPr lang="en-US" dirty="0" smtClean="0"/>
          </a:p>
          <a:p>
            <a:r>
              <a:rPr lang="en-US" dirty="0" smtClean="0"/>
              <a:t>(ii) Technical qualifications, such as—</a:t>
            </a:r>
          </a:p>
          <a:p>
            <a:r>
              <a:rPr lang="en-US" dirty="0" smtClean="0"/>
              <a:t>(A) Specialized experience and technical competence;</a:t>
            </a:r>
          </a:p>
          <a:p>
            <a:r>
              <a:rPr lang="en-US" dirty="0" smtClean="0"/>
              <a:t>(B) Capability to perform;</a:t>
            </a:r>
          </a:p>
          <a:p>
            <a:r>
              <a:rPr lang="en-US" dirty="0" smtClean="0"/>
              <a:t>(C) Past performance of the offeror's team (including the architect-engineer and construction members); and</a:t>
            </a:r>
          </a:p>
          <a:p>
            <a:endParaRPr lang="en-US" dirty="0"/>
          </a:p>
        </p:txBody>
      </p:sp>
      <p:sp>
        <p:nvSpPr>
          <p:cNvPr id="6" name="Content Placeholder 8"/>
          <p:cNvSpPr txBox="1">
            <a:spLocks/>
          </p:cNvSpPr>
          <p:nvPr/>
        </p:nvSpPr>
        <p:spPr bwMode="auto">
          <a:xfrm>
            <a:off x="561975" y="1743075"/>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3200" b="0"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Procurement</a:t>
            </a:r>
            <a:endParaRPr lang="en-US" dirty="0"/>
          </a:p>
        </p:txBody>
      </p:sp>
      <p:sp>
        <p:nvSpPr>
          <p:cNvPr id="14338" name="Slide Number Placeholder 2"/>
          <p:cNvSpPr>
            <a:spLocks noGrp="1"/>
          </p:cNvSpPr>
          <p:nvPr>
            <p:ph type="sldNum" sz="quarter" idx="10"/>
          </p:nvPr>
        </p:nvSpPr>
        <p:spPr/>
        <p:txBody>
          <a:bodyPr/>
          <a:lstStyle/>
          <a:p>
            <a:fld id="{4BC04226-FD12-402A-987A-28DF49B26132}" type="slidenum">
              <a:rPr lang="en-US" smtClean="0"/>
              <a:pPr/>
              <a:t>16</a:t>
            </a:fld>
            <a:endParaRPr lang="en-US" dirty="0" smtClean="0"/>
          </a:p>
        </p:txBody>
      </p:sp>
      <p:sp>
        <p:nvSpPr>
          <p:cNvPr id="5" name="Content Placeholder 4"/>
          <p:cNvSpPr>
            <a:spLocks noGrp="1"/>
          </p:cNvSpPr>
          <p:nvPr>
            <p:ph idx="1"/>
          </p:nvPr>
        </p:nvSpPr>
        <p:spPr/>
        <p:txBody>
          <a:bodyPr/>
          <a:lstStyle/>
          <a:p>
            <a:endParaRPr lang="en-US" dirty="0" smtClean="0"/>
          </a:p>
          <a:p>
            <a:r>
              <a:rPr lang="en-US" dirty="0" smtClean="0"/>
              <a:t>(iii) Other appropriate factors (excluding cost or price related factors, which are not permitted in Phase One);</a:t>
            </a:r>
          </a:p>
          <a:p>
            <a:r>
              <a:rPr lang="en-US" dirty="0" smtClean="0"/>
              <a:t>(3) Phase-two evaluation factors (see 36.303-2); and…</a:t>
            </a:r>
          </a:p>
          <a:p>
            <a:endParaRPr lang="en-US" dirty="0"/>
          </a:p>
        </p:txBody>
      </p:sp>
      <p:sp>
        <p:nvSpPr>
          <p:cNvPr id="6" name="Content Placeholder 8"/>
          <p:cNvSpPr txBox="1">
            <a:spLocks/>
          </p:cNvSpPr>
          <p:nvPr/>
        </p:nvSpPr>
        <p:spPr bwMode="auto">
          <a:xfrm>
            <a:off x="561975" y="1743075"/>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3200" b="0"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Procurement</a:t>
            </a:r>
            <a:endParaRPr lang="en-US" dirty="0"/>
          </a:p>
        </p:txBody>
      </p:sp>
      <p:sp>
        <p:nvSpPr>
          <p:cNvPr id="14338" name="Slide Number Placeholder 2"/>
          <p:cNvSpPr>
            <a:spLocks noGrp="1"/>
          </p:cNvSpPr>
          <p:nvPr>
            <p:ph type="sldNum" sz="quarter" idx="10"/>
          </p:nvPr>
        </p:nvSpPr>
        <p:spPr/>
        <p:txBody>
          <a:bodyPr/>
          <a:lstStyle/>
          <a:p>
            <a:fld id="{4BC04226-FD12-402A-987A-28DF49B26132}" type="slidenum">
              <a:rPr lang="en-US" smtClean="0"/>
              <a:pPr/>
              <a:t>17</a:t>
            </a:fld>
            <a:endParaRPr lang="en-US" dirty="0" smtClean="0"/>
          </a:p>
        </p:txBody>
      </p:sp>
      <p:sp>
        <p:nvSpPr>
          <p:cNvPr id="5" name="Content Placeholder 4"/>
          <p:cNvSpPr>
            <a:spLocks noGrp="1"/>
          </p:cNvSpPr>
          <p:nvPr>
            <p:ph idx="1"/>
          </p:nvPr>
        </p:nvSpPr>
        <p:spPr/>
        <p:txBody>
          <a:bodyPr/>
          <a:lstStyle/>
          <a:p>
            <a:endParaRPr lang="en-US" dirty="0" smtClean="0"/>
          </a:p>
          <a:p>
            <a:r>
              <a:rPr lang="en-US" dirty="0" smtClean="0"/>
              <a:t>(4) A statement of the maximum number of offerors that will be selected to submit phase-two proposals. The maximum number specified shall not exceed five unless…more than five is in the Government's interest…</a:t>
            </a:r>
          </a:p>
          <a:p>
            <a:endParaRPr lang="en-US" dirty="0"/>
          </a:p>
        </p:txBody>
      </p:sp>
      <p:sp>
        <p:nvSpPr>
          <p:cNvPr id="6" name="Content Placeholder 8"/>
          <p:cNvSpPr txBox="1">
            <a:spLocks/>
          </p:cNvSpPr>
          <p:nvPr/>
        </p:nvSpPr>
        <p:spPr bwMode="auto">
          <a:xfrm>
            <a:off x="523875" y="17526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3200" b="0"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Procurement</a:t>
            </a:r>
            <a:endParaRPr lang="en-US" dirty="0"/>
          </a:p>
        </p:txBody>
      </p:sp>
      <p:sp>
        <p:nvSpPr>
          <p:cNvPr id="14338" name="Slide Number Placeholder 2"/>
          <p:cNvSpPr>
            <a:spLocks noGrp="1"/>
          </p:cNvSpPr>
          <p:nvPr>
            <p:ph type="sldNum" sz="quarter" idx="10"/>
          </p:nvPr>
        </p:nvSpPr>
        <p:spPr/>
        <p:txBody>
          <a:bodyPr/>
          <a:lstStyle/>
          <a:p>
            <a:fld id="{4BC04226-FD12-402A-987A-28DF49B26132}" type="slidenum">
              <a:rPr lang="en-US" smtClean="0"/>
              <a:pPr/>
              <a:t>18</a:t>
            </a:fld>
            <a:endParaRPr lang="en-US" dirty="0" smtClean="0"/>
          </a:p>
        </p:txBody>
      </p:sp>
      <p:sp>
        <p:nvSpPr>
          <p:cNvPr id="5" name="Content Placeholder 4"/>
          <p:cNvSpPr>
            <a:spLocks noGrp="1"/>
          </p:cNvSpPr>
          <p:nvPr>
            <p:ph idx="1"/>
          </p:nvPr>
        </p:nvSpPr>
        <p:spPr/>
        <p:txBody>
          <a:bodyPr/>
          <a:lstStyle/>
          <a:p>
            <a:endParaRPr lang="en-US" dirty="0" smtClean="0"/>
          </a:p>
          <a:p>
            <a:r>
              <a:rPr lang="en-US" dirty="0" smtClean="0"/>
              <a:t>(b) After evaluating phase-one proposals, the contracting officer shall select the most highly qualified offerors (not to exceed the maximum number specified in the solicitation in accordance with 36.303-1(a)(4)) and request that only those offerors submit phase-two proposals.</a:t>
            </a:r>
            <a:endParaRPr lang="en-US" dirty="0"/>
          </a:p>
        </p:txBody>
      </p:sp>
      <p:sp>
        <p:nvSpPr>
          <p:cNvPr id="6" name="Content Placeholder 8"/>
          <p:cNvSpPr txBox="1">
            <a:spLocks/>
          </p:cNvSpPr>
          <p:nvPr/>
        </p:nvSpPr>
        <p:spPr bwMode="auto">
          <a:xfrm>
            <a:off x="561975" y="1743075"/>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3200" b="0"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Procurement</a:t>
            </a:r>
            <a:endParaRPr lang="en-US" dirty="0"/>
          </a:p>
        </p:txBody>
      </p:sp>
      <p:sp>
        <p:nvSpPr>
          <p:cNvPr id="14338" name="Slide Number Placeholder 2"/>
          <p:cNvSpPr>
            <a:spLocks noGrp="1"/>
          </p:cNvSpPr>
          <p:nvPr>
            <p:ph type="sldNum" sz="quarter" idx="10"/>
          </p:nvPr>
        </p:nvSpPr>
        <p:spPr/>
        <p:txBody>
          <a:bodyPr/>
          <a:lstStyle/>
          <a:p>
            <a:fld id="{4BC04226-FD12-402A-987A-28DF49B26132}" type="slidenum">
              <a:rPr lang="en-US" smtClean="0"/>
              <a:pPr/>
              <a:t>19</a:t>
            </a:fld>
            <a:endParaRPr lang="en-US" dirty="0" smtClean="0"/>
          </a:p>
        </p:txBody>
      </p:sp>
      <p:sp>
        <p:nvSpPr>
          <p:cNvPr id="5" name="Content Placeholder 4"/>
          <p:cNvSpPr>
            <a:spLocks noGrp="1"/>
          </p:cNvSpPr>
          <p:nvPr>
            <p:ph idx="1"/>
          </p:nvPr>
        </p:nvSpPr>
        <p:spPr/>
        <p:txBody>
          <a:bodyPr/>
          <a:lstStyle/>
          <a:p>
            <a:endParaRPr lang="en-US" dirty="0" smtClean="0"/>
          </a:p>
          <a:p>
            <a:r>
              <a:rPr lang="en-US" dirty="0" smtClean="0"/>
              <a:t>36.303-2 Phase Two.(a) Phase Two of the solicitation(s) shall include </a:t>
            </a:r>
            <a:r>
              <a:rPr lang="en-US" dirty="0" smtClean="0">
                <a:hlinkClick r:id="rId3" action="ppaction://hlinkfile" tooltip="design"/>
              </a:rPr>
              <a:t>design</a:t>
            </a:r>
            <a:r>
              <a:rPr lang="en-US" dirty="0" smtClean="0"/>
              <a:t> concepts, management approach, key personnel, and proposed technical solutions.</a:t>
            </a:r>
          </a:p>
          <a:p>
            <a:endParaRPr lang="en-US" dirty="0"/>
          </a:p>
        </p:txBody>
      </p:sp>
      <p:sp>
        <p:nvSpPr>
          <p:cNvPr id="6" name="Content Placeholder 8"/>
          <p:cNvSpPr txBox="1">
            <a:spLocks/>
          </p:cNvSpPr>
          <p:nvPr/>
        </p:nvSpPr>
        <p:spPr bwMode="auto">
          <a:xfrm>
            <a:off x="561975" y="1743075"/>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3200" b="0"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endParaRPr lang="en-US" dirty="0"/>
          </a:p>
        </p:txBody>
      </p:sp>
      <p:sp>
        <p:nvSpPr>
          <p:cNvPr id="9" name="Content Placeholder 8"/>
          <p:cNvSpPr>
            <a:spLocks noGrp="1"/>
          </p:cNvSpPr>
          <p:nvPr>
            <p:ph idx="1"/>
          </p:nvPr>
        </p:nvSpPr>
        <p:spPr/>
        <p:txBody>
          <a:bodyPr/>
          <a:lstStyle/>
          <a:p>
            <a:pPr algn="ctr">
              <a:buNone/>
            </a:pPr>
            <a:r>
              <a:rPr lang="en-US" sz="2800" dirty="0" smtClean="0"/>
              <a:t>Presented by</a:t>
            </a:r>
          </a:p>
          <a:p>
            <a:pPr algn="ctr">
              <a:buNone/>
            </a:pPr>
            <a:r>
              <a:rPr lang="en-US" dirty="0" smtClean="0"/>
              <a:t>Paul Schneider, P.E.</a:t>
            </a:r>
          </a:p>
          <a:p>
            <a:pPr algn="ctr">
              <a:buNone/>
            </a:pPr>
            <a:r>
              <a:rPr lang="en-US" sz="2000" dirty="0" smtClean="0"/>
              <a:t>Assistant </a:t>
            </a:r>
            <a:r>
              <a:rPr lang="en-US" sz="2000" dirty="0"/>
              <a:t>Area Engineer </a:t>
            </a:r>
            <a:r>
              <a:rPr lang="en-US" sz="2000" dirty="0" smtClean="0"/>
              <a:t>&amp;</a:t>
            </a:r>
          </a:p>
          <a:p>
            <a:pPr algn="ctr">
              <a:buNone/>
            </a:pPr>
            <a:r>
              <a:rPr lang="en-US" sz="2000" dirty="0" smtClean="0"/>
              <a:t>Chief</a:t>
            </a:r>
            <a:r>
              <a:rPr lang="en-US" sz="2000" dirty="0"/>
              <a:t>, </a:t>
            </a:r>
            <a:r>
              <a:rPr lang="en-US" sz="2000" dirty="0" smtClean="0"/>
              <a:t>Northern Office Engineering</a:t>
            </a:r>
            <a:endParaRPr lang="en-US" sz="2000" dirty="0"/>
          </a:p>
          <a:p>
            <a:pPr algn="ctr">
              <a:buNone/>
            </a:pPr>
            <a:r>
              <a:rPr lang="en-US" dirty="0" smtClean="0"/>
              <a:t>and </a:t>
            </a:r>
          </a:p>
          <a:p>
            <a:pPr algn="ctr">
              <a:buNone/>
            </a:pPr>
            <a:r>
              <a:rPr lang="en-US" dirty="0" smtClean="0"/>
              <a:t>Michael Gaulke, S.E., P.E.</a:t>
            </a:r>
          </a:p>
          <a:p>
            <a:pPr algn="ctr">
              <a:buNone/>
            </a:pPr>
            <a:r>
              <a:rPr lang="en-US" sz="2000" dirty="0" smtClean="0"/>
              <a:t>Assistant Chief Design Branch</a:t>
            </a:r>
            <a:endParaRPr lang="en-US" sz="2000" dirty="0"/>
          </a:p>
        </p:txBody>
      </p:sp>
      <p:sp>
        <p:nvSpPr>
          <p:cNvPr id="14338" name="Slide Number Placeholder 2"/>
          <p:cNvSpPr>
            <a:spLocks noGrp="1"/>
          </p:cNvSpPr>
          <p:nvPr>
            <p:ph type="sldNum" sz="quarter" idx="10"/>
          </p:nvPr>
        </p:nvSpPr>
        <p:spPr/>
        <p:txBody>
          <a:bodyPr/>
          <a:lstStyle/>
          <a:p>
            <a:fld id="{4BC04226-FD12-402A-987A-28DF49B26132}" type="slidenum">
              <a:rPr lang="en-US" smtClean="0"/>
              <a:pPr/>
              <a:t>2</a:t>
            </a:fld>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Procurement</a:t>
            </a:r>
            <a:endParaRPr lang="en-US" dirty="0"/>
          </a:p>
        </p:txBody>
      </p:sp>
      <p:sp>
        <p:nvSpPr>
          <p:cNvPr id="14338" name="Slide Number Placeholder 2"/>
          <p:cNvSpPr>
            <a:spLocks noGrp="1"/>
          </p:cNvSpPr>
          <p:nvPr>
            <p:ph type="sldNum" sz="quarter" idx="10"/>
          </p:nvPr>
        </p:nvSpPr>
        <p:spPr/>
        <p:txBody>
          <a:bodyPr/>
          <a:lstStyle/>
          <a:p>
            <a:fld id="{4BC04226-FD12-402A-987A-28DF49B26132}" type="slidenum">
              <a:rPr lang="en-US" smtClean="0"/>
              <a:pPr/>
              <a:t>20</a:t>
            </a:fld>
            <a:endParaRPr lang="en-US" dirty="0" smtClean="0"/>
          </a:p>
        </p:txBody>
      </p:sp>
      <p:sp>
        <p:nvSpPr>
          <p:cNvPr id="5" name="Content Placeholder 4"/>
          <p:cNvSpPr>
            <a:spLocks noGrp="1"/>
          </p:cNvSpPr>
          <p:nvPr>
            <p:ph idx="1"/>
          </p:nvPr>
        </p:nvSpPr>
        <p:spPr/>
        <p:txBody>
          <a:bodyPr/>
          <a:lstStyle/>
          <a:p>
            <a:endParaRPr lang="en-US" dirty="0" smtClean="0"/>
          </a:p>
          <a:p>
            <a:r>
              <a:rPr lang="en-US" dirty="0" smtClean="0"/>
              <a:t>(b) Phase Two of the solicitation(s) shall require submission of technical and price proposals, which shall be evaluated separately, in accordance with part </a:t>
            </a:r>
            <a:r>
              <a:rPr lang="en-US" dirty="0" smtClean="0">
                <a:hlinkClick r:id="rId3" action="ppaction://hlinkfile" tooltip="15"/>
              </a:rPr>
              <a:t>15</a:t>
            </a:r>
            <a:r>
              <a:rPr lang="en-US" dirty="0" smtClean="0"/>
              <a:t>.</a:t>
            </a:r>
          </a:p>
          <a:p>
            <a:endParaRPr lang="en-US" dirty="0"/>
          </a:p>
        </p:txBody>
      </p:sp>
      <p:sp>
        <p:nvSpPr>
          <p:cNvPr id="6" name="Content Placeholder 8"/>
          <p:cNvSpPr txBox="1">
            <a:spLocks/>
          </p:cNvSpPr>
          <p:nvPr/>
        </p:nvSpPr>
        <p:spPr bwMode="auto">
          <a:xfrm>
            <a:off x="561975" y="1743075"/>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3200" b="0"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Procurement</a:t>
            </a:r>
            <a:endParaRPr lang="en-US" dirty="0"/>
          </a:p>
        </p:txBody>
      </p:sp>
      <p:sp>
        <p:nvSpPr>
          <p:cNvPr id="14338" name="Slide Number Placeholder 2"/>
          <p:cNvSpPr>
            <a:spLocks noGrp="1"/>
          </p:cNvSpPr>
          <p:nvPr>
            <p:ph type="sldNum" sz="quarter" idx="10"/>
          </p:nvPr>
        </p:nvSpPr>
        <p:spPr/>
        <p:txBody>
          <a:bodyPr/>
          <a:lstStyle/>
          <a:p>
            <a:fld id="{4BC04226-FD12-402A-987A-28DF49B26132}" type="slidenum">
              <a:rPr lang="en-US" smtClean="0"/>
              <a:pPr/>
              <a:t>21</a:t>
            </a:fld>
            <a:endParaRPr lang="en-US" dirty="0" smtClean="0"/>
          </a:p>
        </p:txBody>
      </p:sp>
      <p:sp>
        <p:nvSpPr>
          <p:cNvPr id="5" name="Content Placeholder 4"/>
          <p:cNvSpPr>
            <a:spLocks noGrp="1"/>
          </p:cNvSpPr>
          <p:nvPr>
            <p:ph idx="1"/>
          </p:nvPr>
        </p:nvSpPr>
        <p:spPr/>
        <p:txBody>
          <a:bodyPr/>
          <a:lstStyle/>
          <a:p>
            <a:endParaRPr lang="en-US" dirty="0" smtClean="0"/>
          </a:p>
          <a:p>
            <a:r>
              <a:rPr lang="en-US" dirty="0" smtClean="0"/>
              <a:t>Source Selection Process</a:t>
            </a:r>
          </a:p>
          <a:p>
            <a:r>
              <a:rPr lang="en-US" dirty="0" smtClean="0"/>
              <a:t>Technical Evaluation of each proposal against </a:t>
            </a:r>
            <a:r>
              <a:rPr lang="en-US" dirty="0" smtClean="0"/>
              <a:t>criteria </a:t>
            </a:r>
            <a:r>
              <a:rPr lang="en-US" dirty="0" smtClean="0"/>
              <a:t>established in the RFP.</a:t>
            </a:r>
          </a:p>
          <a:p>
            <a:r>
              <a:rPr lang="en-US" dirty="0" smtClean="0"/>
              <a:t>Rank technical proposals.</a:t>
            </a:r>
          </a:p>
          <a:p>
            <a:r>
              <a:rPr lang="en-US" dirty="0" smtClean="0"/>
              <a:t>Cost-Technical </a:t>
            </a:r>
            <a:r>
              <a:rPr lang="en-US" dirty="0" smtClean="0"/>
              <a:t>Tradeoff (best value)</a:t>
            </a:r>
            <a:endParaRPr lang="en-US" dirty="0" smtClean="0"/>
          </a:p>
          <a:p>
            <a:r>
              <a:rPr lang="en-US" dirty="0" smtClean="0"/>
              <a:t>Conduct negotiations if needed.</a:t>
            </a:r>
            <a:endParaRPr lang="en-US" dirty="0"/>
          </a:p>
        </p:txBody>
      </p:sp>
      <p:sp>
        <p:nvSpPr>
          <p:cNvPr id="6" name="Content Placeholder 8"/>
          <p:cNvSpPr txBox="1">
            <a:spLocks/>
          </p:cNvSpPr>
          <p:nvPr/>
        </p:nvSpPr>
        <p:spPr bwMode="auto">
          <a:xfrm>
            <a:off x="561975" y="1743075"/>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3200" b="0"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Procurement</a:t>
            </a:r>
            <a:endParaRPr lang="en-US" dirty="0"/>
          </a:p>
        </p:txBody>
      </p:sp>
      <p:sp>
        <p:nvSpPr>
          <p:cNvPr id="14338" name="Slide Number Placeholder 2"/>
          <p:cNvSpPr>
            <a:spLocks noGrp="1"/>
          </p:cNvSpPr>
          <p:nvPr>
            <p:ph type="sldNum" sz="quarter" idx="10"/>
          </p:nvPr>
        </p:nvSpPr>
        <p:spPr/>
        <p:txBody>
          <a:bodyPr/>
          <a:lstStyle/>
          <a:p>
            <a:fld id="{4BC04226-FD12-402A-987A-28DF49B26132}" type="slidenum">
              <a:rPr lang="en-US" smtClean="0"/>
              <a:pPr/>
              <a:t>22</a:t>
            </a:fld>
            <a:endParaRPr lang="en-US" dirty="0" smtClean="0"/>
          </a:p>
        </p:txBody>
      </p:sp>
      <p:sp>
        <p:nvSpPr>
          <p:cNvPr id="5" name="Content Placeholder 4"/>
          <p:cNvSpPr>
            <a:spLocks noGrp="1"/>
          </p:cNvSpPr>
          <p:nvPr>
            <p:ph idx="1"/>
          </p:nvPr>
        </p:nvSpPr>
        <p:spPr/>
        <p:txBody>
          <a:bodyPr/>
          <a:lstStyle/>
          <a:p>
            <a:endParaRPr lang="en-US" dirty="0" smtClean="0"/>
          </a:p>
          <a:p>
            <a:r>
              <a:rPr lang="en-US" dirty="0" smtClean="0"/>
              <a:t>Award contract</a:t>
            </a:r>
            <a:endParaRPr lang="en-US" dirty="0" smtClean="0"/>
          </a:p>
          <a:p>
            <a:r>
              <a:rPr lang="en-US" dirty="0" smtClean="0"/>
              <a:t>Debrief </a:t>
            </a:r>
            <a:r>
              <a:rPr lang="en-US" dirty="0" smtClean="0"/>
              <a:t>unsuccessful offerors</a:t>
            </a:r>
            <a:endParaRPr lang="en-US" dirty="0" smtClean="0"/>
          </a:p>
          <a:p>
            <a:r>
              <a:rPr lang="en-US" dirty="0" smtClean="0"/>
              <a:t>Assign </a:t>
            </a:r>
            <a:r>
              <a:rPr lang="en-US" dirty="0" smtClean="0"/>
              <a:t>administrative contracting officer (ACO) and contracting officer representative (COR) to administer design, construction and modifications. </a:t>
            </a:r>
          </a:p>
          <a:p>
            <a:pPr>
              <a:buNone/>
            </a:pPr>
            <a:endParaRPr lang="en-US" dirty="0"/>
          </a:p>
        </p:txBody>
      </p:sp>
      <p:sp>
        <p:nvSpPr>
          <p:cNvPr id="6" name="Content Placeholder 8"/>
          <p:cNvSpPr txBox="1">
            <a:spLocks/>
          </p:cNvSpPr>
          <p:nvPr/>
        </p:nvSpPr>
        <p:spPr bwMode="auto">
          <a:xfrm>
            <a:off x="561975" y="1743075"/>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3200" b="0"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Post Award Design</a:t>
            </a:r>
            <a:endParaRPr lang="en-US" dirty="0"/>
          </a:p>
        </p:txBody>
      </p:sp>
      <p:sp>
        <p:nvSpPr>
          <p:cNvPr id="14338" name="Slide Number Placeholder 2"/>
          <p:cNvSpPr>
            <a:spLocks noGrp="1"/>
          </p:cNvSpPr>
          <p:nvPr>
            <p:ph type="sldNum" sz="quarter" idx="10"/>
          </p:nvPr>
        </p:nvSpPr>
        <p:spPr/>
        <p:txBody>
          <a:bodyPr/>
          <a:lstStyle/>
          <a:p>
            <a:fld id="{4BC04226-FD12-402A-987A-28DF49B26132}" type="slidenum">
              <a:rPr lang="en-US" smtClean="0"/>
              <a:pPr/>
              <a:t>23</a:t>
            </a:fld>
            <a:endParaRPr lang="en-US" dirty="0" smtClean="0"/>
          </a:p>
        </p:txBody>
      </p:sp>
      <p:sp>
        <p:nvSpPr>
          <p:cNvPr id="5" name="Content Placeholder 4"/>
          <p:cNvSpPr>
            <a:spLocks noGrp="1"/>
          </p:cNvSpPr>
          <p:nvPr>
            <p:ph idx="1"/>
          </p:nvPr>
        </p:nvSpPr>
        <p:spPr/>
        <p:txBody>
          <a:bodyPr/>
          <a:lstStyle/>
          <a:p>
            <a:endParaRPr lang="en-US" dirty="0" smtClean="0"/>
          </a:p>
          <a:p>
            <a:r>
              <a:rPr lang="en-US" dirty="0" smtClean="0"/>
              <a:t>Pre-Design Meeting.</a:t>
            </a:r>
          </a:p>
          <a:p>
            <a:r>
              <a:rPr lang="en-US" dirty="0" smtClean="0"/>
              <a:t>Design Notice to Proceed</a:t>
            </a:r>
          </a:p>
          <a:p>
            <a:r>
              <a:rPr lang="en-US" dirty="0" smtClean="0"/>
              <a:t>Begin design after award.</a:t>
            </a:r>
          </a:p>
        </p:txBody>
      </p:sp>
      <p:sp>
        <p:nvSpPr>
          <p:cNvPr id="6" name="Content Placeholder 8"/>
          <p:cNvSpPr txBox="1">
            <a:spLocks/>
          </p:cNvSpPr>
          <p:nvPr/>
        </p:nvSpPr>
        <p:spPr bwMode="auto">
          <a:xfrm>
            <a:off x="561975" y="1743075"/>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3200" b="0"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Post Award Design</a:t>
            </a:r>
            <a:endParaRPr lang="en-US" dirty="0"/>
          </a:p>
        </p:txBody>
      </p:sp>
      <p:sp>
        <p:nvSpPr>
          <p:cNvPr id="14338" name="Slide Number Placeholder 2"/>
          <p:cNvSpPr>
            <a:spLocks noGrp="1"/>
          </p:cNvSpPr>
          <p:nvPr>
            <p:ph type="sldNum" sz="quarter" idx="10"/>
          </p:nvPr>
        </p:nvSpPr>
        <p:spPr/>
        <p:txBody>
          <a:bodyPr/>
          <a:lstStyle/>
          <a:p>
            <a:fld id="{4BC04226-FD12-402A-987A-28DF49B26132}" type="slidenum">
              <a:rPr lang="en-US" smtClean="0"/>
              <a:pPr/>
              <a:t>24</a:t>
            </a:fld>
            <a:endParaRPr lang="en-US" dirty="0" smtClean="0"/>
          </a:p>
        </p:txBody>
      </p:sp>
      <p:sp>
        <p:nvSpPr>
          <p:cNvPr id="5" name="Content Placeholder 4"/>
          <p:cNvSpPr>
            <a:spLocks noGrp="1"/>
          </p:cNvSpPr>
          <p:nvPr>
            <p:ph idx="1"/>
          </p:nvPr>
        </p:nvSpPr>
        <p:spPr/>
        <p:txBody>
          <a:bodyPr/>
          <a:lstStyle/>
          <a:p>
            <a:endParaRPr lang="en-US" dirty="0" smtClean="0"/>
          </a:p>
          <a:p>
            <a:r>
              <a:rPr lang="en-US" dirty="0" smtClean="0"/>
              <a:t>Post </a:t>
            </a:r>
            <a:r>
              <a:rPr lang="en-US" dirty="0" smtClean="0"/>
              <a:t>award design and review process</a:t>
            </a:r>
          </a:p>
          <a:p>
            <a:pPr lvl="1"/>
            <a:r>
              <a:rPr lang="en-US" dirty="0" smtClean="0"/>
              <a:t>Design submitted for review</a:t>
            </a:r>
          </a:p>
          <a:p>
            <a:pPr lvl="2"/>
            <a:r>
              <a:rPr lang="en-US" dirty="0" smtClean="0"/>
              <a:t>Review for compliance with the RFP &amp; Accepted Proposal – variations must be approved by the Government</a:t>
            </a:r>
          </a:p>
          <a:p>
            <a:pPr lvl="2"/>
            <a:r>
              <a:rPr lang="en-US" dirty="0" smtClean="0"/>
              <a:t>Order of Precedence – RFP, Betterments, Accepted Proposal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Post Award Design</a:t>
            </a:r>
            <a:endParaRPr lang="en-US" dirty="0"/>
          </a:p>
        </p:txBody>
      </p:sp>
      <p:sp>
        <p:nvSpPr>
          <p:cNvPr id="14338" name="Slide Number Placeholder 2"/>
          <p:cNvSpPr>
            <a:spLocks noGrp="1"/>
          </p:cNvSpPr>
          <p:nvPr>
            <p:ph type="sldNum" sz="quarter" idx="10"/>
          </p:nvPr>
        </p:nvSpPr>
        <p:spPr/>
        <p:txBody>
          <a:bodyPr/>
          <a:lstStyle/>
          <a:p>
            <a:fld id="{4BC04226-FD12-402A-987A-28DF49B26132}" type="slidenum">
              <a:rPr lang="en-US" smtClean="0"/>
              <a:pPr/>
              <a:t>25</a:t>
            </a:fld>
            <a:endParaRPr lang="en-US" dirty="0" smtClean="0"/>
          </a:p>
        </p:txBody>
      </p:sp>
      <p:sp>
        <p:nvSpPr>
          <p:cNvPr id="5" name="Content Placeholder 4"/>
          <p:cNvSpPr>
            <a:spLocks noGrp="1"/>
          </p:cNvSpPr>
          <p:nvPr>
            <p:ph idx="1"/>
          </p:nvPr>
        </p:nvSpPr>
        <p:spPr/>
        <p:txBody>
          <a:bodyPr/>
          <a:lstStyle/>
          <a:p>
            <a:pPr>
              <a:buNone/>
            </a:pPr>
            <a:endParaRPr lang="en-US" dirty="0" smtClean="0"/>
          </a:p>
          <a:p>
            <a:r>
              <a:rPr lang="en-US" dirty="0" smtClean="0"/>
              <a:t>Post </a:t>
            </a:r>
            <a:r>
              <a:rPr lang="en-US" dirty="0" smtClean="0"/>
              <a:t>award design and review process</a:t>
            </a:r>
          </a:p>
          <a:p>
            <a:pPr lvl="1"/>
            <a:r>
              <a:rPr lang="en-US" dirty="0" smtClean="0"/>
              <a:t>QC </a:t>
            </a:r>
            <a:r>
              <a:rPr lang="en-US" dirty="0" smtClean="0"/>
              <a:t>Checklists and ITR comments submitted</a:t>
            </a:r>
          </a:p>
          <a:p>
            <a:pPr lvl="1"/>
            <a:r>
              <a:rPr lang="en-US" dirty="0" smtClean="0"/>
              <a:t>Once design is released for construction any changes to the accepted design must be approved by the DOR &amp; the Government</a:t>
            </a:r>
          </a:p>
        </p:txBody>
      </p:sp>
    </p:spTree>
    <p:extLst>
      <p:ext uri="{BB962C8B-B14F-4D97-AF65-F5344CB8AC3E}">
        <p14:creationId xmlns:p14="http://schemas.microsoft.com/office/powerpoint/2010/main" xmlns="" val="1880286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Contract Administration</a:t>
            </a:r>
            <a:endParaRPr lang="en-US" dirty="0"/>
          </a:p>
        </p:txBody>
      </p:sp>
      <p:sp>
        <p:nvSpPr>
          <p:cNvPr id="14338" name="Slide Number Placeholder 2"/>
          <p:cNvSpPr>
            <a:spLocks noGrp="1"/>
          </p:cNvSpPr>
          <p:nvPr>
            <p:ph type="sldNum" sz="quarter" idx="10"/>
          </p:nvPr>
        </p:nvSpPr>
        <p:spPr/>
        <p:txBody>
          <a:bodyPr/>
          <a:lstStyle/>
          <a:p>
            <a:fld id="{4BC04226-FD12-402A-987A-28DF49B26132}" type="slidenum">
              <a:rPr lang="en-US" smtClean="0"/>
              <a:pPr/>
              <a:t>26</a:t>
            </a:fld>
            <a:endParaRPr lang="en-US" dirty="0" smtClean="0"/>
          </a:p>
        </p:txBody>
      </p:sp>
      <p:sp>
        <p:nvSpPr>
          <p:cNvPr id="5" name="Content Placeholder 4"/>
          <p:cNvSpPr>
            <a:spLocks noGrp="1"/>
          </p:cNvSpPr>
          <p:nvPr>
            <p:ph idx="1"/>
          </p:nvPr>
        </p:nvSpPr>
        <p:spPr/>
        <p:txBody>
          <a:bodyPr/>
          <a:lstStyle/>
          <a:p>
            <a:endParaRPr lang="en-US" dirty="0" smtClean="0"/>
          </a:p>
          <a:p>
            <a:r>
              <a:rPr lang="en-US" dirty="0" smtClean="0"/>
              <a:t>Preconstruction </a:t>
            </a:r>
            <a:r>
              <a:rPr lang="en-US" dirty="0" smtClean="0"/>
              <a:t>submittals.</a:t>
            </a:r>
          </a:p>
          <a:p>
            <a:r>
              <a:rPr lang="en-US" dirty="0" smtClean="0"/>
              <a:t>Manage Change Order requests. </a:t>
            </a:r>
          </a:p>
          <a:p>
            <a:r>
              <a:rPr lang="en-US" dirty="0" smtClean="0"/>
              <a:t>The </a:t>
            </a:r>
            <a:r>
              <a:rPr lang="en-US" dirty="0" smtClean="0"/>
              <a:t>majority of the post award construction activities are the same as for design-bid-build </a:t>
            </a:r>
            <a:r>
              <a:rPr lang="en-US" dirty="0" smtClean="0"/>
              <a:t>contracts except…</a:t>
            </a:r>
          </a:p>
        </p:txBody>
      </p:sp>
      <p:sp>
        <p:nvSpPr>
          <p:cNvPr id="6" name="Content Placeholder 8"/>
          <p:cNvSpPr txBox="1">
            <a:spLocks/>
          </p:cNvSpPr>
          <p:nvPr/>
        </p:nvSpPr>
        <p:spPr bwMode="auto">
          <a:xfrm>
            <a:off x="561975" y="1743075"/>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3200" b="0"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Contract Administration</a:t>
            </a:r>
            <a:endParaRPr lang="en-US" dirty="0"/>
          </a:p>
        </p:txBody>
      </p:sp>
      <p:sp>
        <p:nvSpPr>
          <p:cNvPr id="14338" name="Slide Number Placeholder 2"/>
          <p:cNvSpPr>
            <a:spLocks noGrp="1"/>
          </p:cNvSpPr>
          <p:nvPr>
            <p:ph type="sldNum" sz="quarter" idx="10"/>
          </p:nvPr>
        </p:nvSpPr>
        <p:spPr/>
        <p:txBody>
          <a:bodyPr/>
          <a:lstStyle/>
          <a:p>
            <a:fld id="{4BC04226-FD12-402A-987A-28DF49B26132}" type="slidenum">
              <a:rPr lang="en-US" smtClean="0"/>
              <a:pPr/>
              <a:t>27</a:t>
            </a:fld>
            <a:endParaRPr lang="en-US" dirty="0" smtClean="0"/>
          </a:p>
        </p:txBody>
      </p:sp>
      <p:sp>
        <p:nvSpPr>
          <p:cNvPr id="5" name="Content Placeholder 4"/>
          <p:cNvSpPr>
            <a:spLocks noGrp="1"/>
          </p:cNvSpPr>
          <p:nvPr>
            <p:ph idx="1"/>
          </p:nvPr>
        </p:nvSpPr>
        <p:spPr/>
        <p:txBody>
          <a:bodyPr/>
          <a:lstStyle/>
          <a:p>
            <a:endParaRPr lang="en-US" dirty="0" smtClean="0"/>
          </a:p>
          <a:p>
            <a:r>
              <a:rPr lang="en-US" dirty="0" smtClean="0"/>
              <a:t>Designer </a:t>
            </a:r>
            <a:r>
              <a:rPr lang="en-US" dirty="0" smtClean="0"/>
              <a:t>of Record (DOR) approval is required for all extensions of design, critical materials, equipment whose compatibility with the entire system must be checked, </a:t>
            </a:r>
            <a:r>
              <a:rPr lang="en-US" dirty="0" smtClean="0"/>
              <a:t>etc… </a:t>
            </a:r>
          </a:p>
          <a:p>
            <a:r>
              <a:rPr lang="en-US" dirty="0" smtClean="0"/>
              <a:t>These </a:t>
            </a:r>
            <a:r>
              <a:rPr lang="en-US" dirty="0" smtClean="0"/>
              <a:t>are considered to be "shop drawings".</a:t>
            </a:r>
          </a:p>
        </p:txBody>
      </p:sp>
      <p:sp>
        <p:nvSpPr>
          <p:cNvPr id="6" name="Content Placeholder 8"/>
          <p:cNvSpPr txBox="1">
            <a:spLocks/>
          </p:cNvSpPr>
          <p:nvPr/>
        </p:nvSpPr>
        <p:spPr bwMode="auto">
          <a:xfrm>
            <a:off x="561975" y="1743075"/>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3200" b="0"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Contract Administration</a:t>
            </a:r>
            <a:endParaRPr lang="en-US" dirty="0"/>
          </a:p>
        </p:txBody>
      </p:sp>
      <p:sp>
        <p:nvSpPr>
          <p:cNvPr id="14338" name="Slide Number Placeholder 2"/>
          <p:cNvSpPr>
            <a:spLocks noGrp="1"/>
          </p:cNvSpPr>
          <p:nvPr>
            <p:ph type="sldNum" sz="quarter" idx="10"/>
          </p:nvPr>
        </p:nvSpPr>
        <p:spPr/>
        <p:txBody>
          <a:bodyPr/>
          <a:lstStyle/>
          <a:p>
            <a:fld id="{4BC04226-FD12-402A-987A-28DF49B26132}" type="slidenum">
              <a:rPr lang="en-US" smtClean="0"/>
              <a:pPr/>
              <a:t>28</a:t>
            </a:fld>
            <a:endParaRPr lang="en-US" dirty="0" smtClean="0"/>
          </a:p>
        </p:txBody>
      </p:sp>
      <p:sp>
        <p:nvSpPr>
          <p:cNvPr id="5" name="Content Placeholder 4"/>
          <p:cNvSpPr>
            <a:spLocks noGrp="1"/>
          </p:cNvSpPr>
          <p:nvPr>
            <p:ph idx="1"/>
          </p:nvPr>
        </p:nvSpPr>
        <p:spPr/>
        <p:txBody>
          <a:bodyPr/>
          <a:lstStyle/>
          <a:p>
            <a:endParaRPr lang="en-US" dirty="0" smtClean="0"/>
          </a:p>
          <a:p>
            <a:r>
              <a:rPr lang="en-US" dirty="0" smtClean="0"/>
              <a:t>The </a:t>
            </a:r>
            <a:r>
              <a:rPr lang="en-US" dirty="0" smtClean="0"/>
              <a:t>Government may, but is not required to, review any or all DOR approved submittals for conformance to the solicitation, accepted proposal and the completed design. </a:t>
            </a:r>
            <a:endParaRPr lang="en-US" dirty="0" smtClean="0"/>
          </a:p>
        </p:txBody>
      </p:sp>
      <p:sp>
        <p:nvSpPr>
          <p:cNvPr id="6" name="Content Placeholder 8"/>
          <p:cNvSpPr txBox="1">
            <a:spLocks/>
          </p:cNvSpPr>
          <p:nvPr/>
        </p:nvSpPr>
        <p:spPr bwMode="auto">
          <a:xfrm>
            <a:off x="561975" y="1743075"/>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3200" b="0"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Contract Administration</a:t>
            </a:r>
            <a:endParaRPr lang="en-US" dirty="0"/>
          </a:p>
        </p:txBody>
      </p:sp>
      <p:sp>
        <p:nvSpPr>
          <p:cNvPr id="14338" name="Slide Number Placeholder 2"/>
          <p:cNvSpPr>
            <a:spLocks noGrp="1"/>
          </p:cNvSpPr>
          <p:nvPr>
            <p:ph type="sldNum" sz="quarter" idx="10"/>
          </p:nvPr>
        </p:nvSpPr>
        <p:spPr/>
        <p:txBody>
          <a:bodyPr/>
          <a:lstStyle/>
          <a:p>
            <a:fld id="{4BC04226-FD12-402A-987A-28DF49B26132}" type="slidenum">
              <a:rPr lang="en-US" smtClean="0"/>
              <a:pPr/>
              <a:t>29</a:t>
            </a:fld>
            <a:endParaRPr lang="en-US" dirty="0" smtClean="0"/>
          </a:p>
        </p:txBody>
      </p:sp>
      <p:sp>
        <p:nvSpPr>
          <p:cNvPr id="5" name="Content Placeholder 4"/>
          <p:cNvSpPr>
            <a:spLocks noGrp="1"/>
          </p:cNvSpPr>
          <p:nvPr>
            <p:ph idx="1"/>
          </p:nvPr>
        </p:nvSpPr>
        <p:spPr/>
        <p:txBody>
          <a:bodyPr/>
          <a:lstStyle/>
          <a:p>
            <a:pPr>
              <a:buNone/>
            </a:pPr>
            <a:r>
              <a:rPr lang="en-US" dirty="0" smtClean="0"/>
              <a:t>	</a:t>
            </a:r>
          </a:p>
          <a:p>
            <a:r>
              <a:rPr lang="en-US" dirty="0" smtClean="0"/>
              <a:t>Except for </a:t>
            </a:r>
            <a:r>
              <a:rPr lang="en-US" dirty="0" smtClean="0"/>
              <a:t>submittals designated as deviating from the Solicitation, the Accepted Proposal or completed design, the Contractor may proceed with acquisition and installation upon DOR </a:t>
            </a:r>
            <a:r>
              <a:rPr lang="en-US" dirty="0" smtClean="0"/>
              <a:t>approval.</a:t>
            </a:r>
          </a:p>
        </p:txBody>
      </p:sp>
      <p:sp>
        <p:nvSpPr>
          <p:cNvPr id="6" name="Content Placeholder 8"/>
          <p:cNvSpPr txBox="1">
            <a:spLocks/>
          </p:cNvSpPr>
          <p:nvPr/>
        </p:nvSpPr>
        <p:spPr bwMode="auto">
          <a:xfrm>
            <a:off x="561975" y="1743075"/>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3200" b="0"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icture Placeholder 6"/>
          <p:cNvGraphicFramePr>
            <a:graphicFrameLocks noGrp="1"/>
          </p:cNvGraphicFramePr>
          <p:nvPr>
            <p:ph type="pic" idx="1"/>
          </p:nvPr>
        </p:nvGraphicFramePr>
        <p:xfrm>
          <a:off x="152400" y="1143000"/>
          <a:ext cx="8610600"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 47"/>
          <p:cNvGraphicFramePr>
            <a:graphicFrameLocks/>
          </p:cNvGraphicFramePr>
          <p:nvPr/>
        </p:nvGraphicFramePr>
        <p:xfrm>
          <a:off x="5136221" y="3124200"/>
          <a:ext cx="3502152" cy="246888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p:cNvSpPr>
            <a:spLocks noGrp="1"/>
          </p:cNvSpPr>
          <p:nvPr>
            <p:ph type="title"/>
          </p:nvPr>
        </p:nvSpPr>
        <p:spPr>
          <a:xfrm>
            <a:off x="1752600" y="1066800"/>
            <a:ext cx="5486400" cy="304800"/>
          </a:xfrm>
        </p:spPr>
        <p:txBody>
          <a:bodyPr/>
          <a:lstStyle/>
          <a:p>
            <a:pPr algn="ctr"/>
            <a:r>
              <a:rPr lang="en-US" dirty="0" smtClean="0"/>
              <a:t>Workload</a:t>
            </a:r>
            <a:endParaRPr lang="en-US" dirty="0"/>
          </a:p>
        </p:txBody>
      </p:sp>
      <p:grpSp>
        <p:nvGrpSpPr>
          <p:cNvPr id="2" name="Group 8"/>
          <p:cNvGrpSpPr/>
          <p:nvPr/>
        </p:nvGrpSpPr>
        <p:grpSpPr>
          <a:xfrm>
            <a:off x="306569" y="1065031"/>
            <a:ext cx="1524000" cy="1274807"/>
            <a:chOff x="2087366" y="5941832"/>
            <a:chExt cx="1524000" cy="1274807"/>
          </a:xfrm>
        </p:grpSpPr>
        <p:sp>
          <p:nvSpPr>
            <p:cNvPr id="10" name="Down Arrow 9"/>
            <p:cNvSpPr/>
            <p:nvPr/>
          </p:nvSpPr>
          <p:spPr bwMode="auto">
            <a:xfrm rot="20220000">
              <a:off x="2958470" y="6238231"/>
              <a:ext cx="147006" cy="97840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TextBox 10"/>
            <p:cNvSpPr txBox="1"/>
            <p:nvPr/>
          </p:nvSpPr>
          <p:spPr>
            <a:xfrm>
              <a:off x="2087366" y="5941832"/>
              <a:ext cx="1524000" cy="369332"/>
            </a:xfrm>
            <a:prstGeom prst="rect">
              <a:avLst/>
            </a:prstGeom>
            <a:noFill/>
          </p:spPr>
          <p:txBody>
            <a:bodyPr wrap="square" rtlCol="0">
              <a:spAutoFit/>
            </a:bodyPr>
            <a:lstStyle/>
            <a:p>
              <a:r>
                <a:rPr lang="en-US" sz="900" dirty="0" smtClean="0"/>
                <a:t>EIELSON AFB LISTED ON BRAC</a:t>
              </a:r>
              <a:endParaRPr lang="en-US" sz="900" dirty="0"/>
            </a:p>
          </p:txBody>
        </p:sp>
      </p:grpSp>
      <p:grpSp>
        <p:nvGrpSpPr>
          <p:cNvPr id="3" name="Group 23"/>
          <p:cNvGrpSpPr/>
          <p:nvPr/>
        </p:nvGrpSpPr>
        <p:grpSpPr>
          <a:xfrm>
            <a:off x="2819400" y="1316666"/>
            <a:ext cx="2575005" cy="1132367"/>
            <a:chOff x="2819400" y="1316666"/>
            <a:chExt cx="2575005" cy="1132367"/>
          </a:xfrm>
        </p:grpSpPr>
        <p:grpSp>
          <p:nvGrpSpPr>
            <p:cNvPr id="8" name="Group 7"/>
            <p:cNvGrpSpPr/>
            <p:nvPr/>
          </p:nvGrpSpPr>
          <p:grpSpPr>
            <a:xfrm>
              <a:off x="3870405" y="1316666"/>
              <a:ext cx="1524000" cy="1100219"/>
              <a:chOff x="2659905" y="5964867"/>
              <a:chExt cx="1524000" cy="1100219"/>
            </a:xfrm>
          </p:grpSpPr>
          <p:sp>
            <p:nvSpPr>
              <p:cNvPr id="5" name="Down Arrow 4"/>
              <p:cNvSpPr/>
              <p:nvPr/>
            </p:nvSpPr>
            <p:spPr bwMode="auto">
              <a:xfrm rot="1356087">
                <a:off x="2696966" y="6086678"/>
                <a:ext cx="147006" cy="97840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2659905" y="5964867"/>
                <a:ext cx="1524000" cy="369332"/>
              </a:xfrm>
              <a:prstGeom prst="rect">
                <a:avLst/>
              </a:prstGeom>
              <a:noFill/>
            </p:spPr>
            <p:txBody>
              <a:bodyPr wrap="square" rtlCol="0">
                <a:spAutoFit/>
              </a:bodyPr>
              <a:lstStyle/>
              <a:p>
                <a:r>
                  <a:rPr lang="en-US" sz="900" dirty="0" smtClean="0"/>
                  <a:t>FTW UTILITIES PRIVATIZED</a:t>
                </a:r>
                <a:endParaRPr lang="en-US" sz="900" dirty="0"/>
              </a:p>
            </p:txBody>
          </p:sp>
        </p:grpSp>
        <p:cxnSp>
          <p:nvCxnSpPr>
            <p:cNvPr id="20" name="Straight Connector 19"/>
            <p:cNvCxnSpPr/>
            <p:nvPr/>
          </p:nvCxnSpPr>
          <p:spPr bwMode="auto">
            <a:xfrm rot="10800000">
              <a:off x="2840666" y="2372833"/>
              <a:ext cx="914400" cy="0"/>
            </a:xfrm>
            <a:prstGeom prst="line">
              <a:avLst/>
            </a:prstGeom>
            <a:solidFill>
              <a:schemeClr val="accent1"/>
            </a:solidFill>
            <a:ln w="9525" cap="rnd" cmpd="sng" algn="ctr">
              <a:solidFill>
                <a:srgbClr val="FF0000"/>
              </a:solidFill>
              <a:prstDash val="sysDash"/>
              <a:round/>
              <a:headEnd type="none" w="med" len="med"/>
              <a:tailEnd type="none" w="med" len="med"/>
            </a:ln>
            <a:effectLst/>
          </p:spPr>
        </p:cxnSp>
        <p:cxnSp>
          <p:nvCxnSpPr>
            <p:cNvPr id="23" name="Straight Connector 22"/>
            <p:cNvCxnSpPr/>
            <p:nvPr/>
          </p:nvCxnSpPr>
          <p:spPr bwMode="auto">
            <a:xfrm rot="5400000">
              <a:off x="2743200" y="2372833"/>
              <a:ext cx="1524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grpSp>
        <p:nvGrpSpPr>
          <p:cNvPr id="9" name="Group 24"/>
          <p:cNvGrpSpPr/>
          <p:nvPr/>
        </p:nvGrpSpPr>
        <p:grpSpPr>
          <a:xfrm>
            <a:off x="2943439" y="1873101"/>
            <a:ext cx="2575005" cy="1153633"/>
            <a:chOff x="2819400" y="1295400"/>
            <a:chExt cx="2575005" cy="1153633"/>
          </a:xfrm>
        </p:grpSpPr>
        <p:grpSp>
          <p:nvGrpSpPr>
            <p:cNvPr id="12" name="Group 7"/>
            <p:cNvGrpSpPr/>
            <p:nvPr/>
          </p:nvGrpSpPr>
          <p:grpSpPr>
            <a:xfrm>
              <a:off x="3870405" y="1295400"/>
              <a:ext cx="1524000" cy="1121485"/>
              <a:chOff x="2659905" y="5943601"/>
              <a:chExt cx="1524000" cy="1121485"/>
            </a:xfrm>
          </p:grpSpPr>
          <p:sp>
            <p:nvSpPr>
              <p:cNvPr id="29" name="Down Arrow 28"/>
              <p:cNvSpPr/>
              <p:nvPr/>
            </p:nvSpPr>
            <p:spPr bwMode="auto">
              <a:xfrm rot="1356087">
                <a:off x="2696966" y="6086678"/>
                <a:ext cx="147006" cy="97840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0" name="TextBox 29"/>
              <p:cNvSpPr txBox="1"/>
              <p:nvPr/>
            </p:nvSpPr>
            <p:spPr>
              <a:xfrm>
                <a:off x="2659905" y="5943601"/>
                <a:ext cx="1524000" cy="369332"/>
              </a:xfrm>
              <a:prstGeom prst="rect">
                <a:avLst/>
              </a:prstGeom>
              <a:noFill/>
            </p:spPr>
            <p:txBody>
              <a:bodyPr wrap="square" rtlCol="0">
                <a:spAutoFit/>
              </a:bodyPr>
              <a:lstStyle/>
              <a:p>
                <a:r>
                  <a:rPr lang="en-US" sz="900" dirty="0" smtClean="0"/>
                  <a:t>FTW HOUSING PRIVATIZED</a:t>
                </a:r>
                <a:endParaRPr lang="en-US" sz="900" dirty="0"/>
              </a:p>
            </p:txBody>
          </p:sp>
        </p:grpSp>
        <p:cxnSp>
          <p:nvCxnSpPr>
            <p:cNvPr id="27" name="Straight Connector 26"/>
            <p:cNvCxnSpPr/>
            <p:nvPr/>
          </p:nvCxnSpPr>
          <p:spPr bwMode="auto">
            <a:xfrm rot="10800000">
              <a:off x="2840666" y="2372833"/>
              <a:ext cx="914400" cy="0"/>
            </a:xfrm>
            <a:prstGeom prst="line">
              <a:avLst/>
            </a:prstGeom>
            <a:solidFill>
              <a:schemeClr val="accent1"/>
            </a:solidFill>
            <a:ln w="9525" cap="rnd" cmpd="sng" algn="ctr">
              <a:solidFill>
                <a:srgbClr val="FF0000"/>
              </a:solidFill>
              <a:prstDash val="sysDash"/>
              <a:round/>
              <a:headEnd type="none" w="med" len="med"/>
              <a:tailEnd type="none" w="med" len="med"/>
            </a:ln>
            <a:effectLst/>
          </p:spPr>
        </p:cxnSp>
        <p:cxnSp>
          <p:nvCxnSpPr>
            <p:cNvPr id="28" name="Straight Connector 27"/>
            <p:cNvCxnSpPr/>
            <p:nvPr/>
          </p:nvCxnSpPr>
          <p:spPr bwMode="auto">
            <a:xfrm rot="5400000">
              <a:off x="2743200" y="2372833"/>
              <a:ext cx="1524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grpSp>
        <p:nvGrpSpPr>
          <p:cNvPr id="13" name="Group 34"/>
          <p:cNvGrpSpPr/>
          <p:nvPr/>
        </p:nvGrpSpPr>
        <p:grpSpPr>
          <a:xfrm>
            <a:off x="4442635" y="2599664"/>
            <a:ext cx="3223587" cy="1373369"/>
            <a:chOff x="3147235" y="1075664"/>
            <a:chExt cx="3223587" cy="1373369"/>
          </a:xfrm>
        </p:grpSpPr>
        <p:grpSp>
          <p:nvGrpSpPr>
            <p:cNvPr id="14" name="Group 7"/>
            <p:cNvGrpSpPr/>
            <p:nvPr/>
          </p:nvGrpSpPr>
          <p:grpSpPr>
            <a:xfrm>
              <a:off x="3147235" y="1075664"/>
              <a:ext cx="1524000" cy="1308596"/>
              <a:chOff x="1936735" y="5723865"/>
              <a:chExt cx="1524000" cy="1308596"/>
            </a:xfrm>
          </p:grpSpPr>
          <p:sp>
            <p:nvSpPr>
              <p:cNvPr id="39" name="Down Arrow 38"/>
              <p:cNvSpPr/>
              <p:nvPr/>
            </p:nvSpPr>
            <p:spPr bwMode="auto">
              <a:xfrm rot="20700000">
                <a:off x="2700575" y="6054053"/>
                <a:ext cx="147006" cy="97840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40" name="TextBox 39"/>
              <p:cNvSpPr txBox="1"/>
              <p:nvPr/>
            </p:nvSpPr>
            <p:spPr>
              <a:xfrm>
                <a:off x="1936735" y="5723865"/>
                <a:ext cx="1524000" cy="369332"/>
              </a:xfrm>
              <a:prstGeom prst="rect">
                <a:avLst/>
              </a:prstGeom>
              <a:noFill/>
            </p:spPr>
            <p:txBody>
              <a:bodyPr wrap="square" rtlCol="0">
                <a:spAutoFit/>
              </a:bodyPr>
              <a:lstStyle/>
              <a:p>
                <a:r>
                  <a:rPr lang="en-US" sz="900" dirty="0" smtClean="0"/>
                  <a:t>AVIATION TRANSFORMATION</a:t>
                </a:r>
                <a:endParaRPr lang="en-US" sz="900" dirty="0"/>
              </a:p>
            </p:txBody>
          </p:sp>
        </p:grpSp>
        <p:cxnSp>
          <p:nvCxnSpPr>
            <p:cNvPr id="37" name="Straight Connector 36"/>
            <p:cNvCxnSpPr/>
            <p:nvPr/>
          </p:nvCxnSpPr>
          <p:spPr bwMode="auto">
            <a:xfrm rot="10800000">
              <a:off x="4114800" y="2362200"/>
              <a:ext cx="2209800" cy="0"/>
            </a:xfrm>
            <a:prstGeom prst="line">
              <a:avLst/>
            </a:prstGeom>
            <a:solidFill>
              <a:schemeClr val="accent1"/>
            </a:solidFill>
            <a:ln w="9525" cap="rnd" cmpd="sng" algn="ctr">
              <a:solidFill>
                <a:srgbClr val="FF0000"/>
              </a:solidFill>
              <a:prstDash val="sysDash"/>
              <a:round/>
              <a:headEnd type="none" w="med" len="med"/>
              <a:tailEnd type="none" w="med" len="med"/>
            </a:ln>
            <a:effectLst/>
          </p:spPr>
        </p:cxnSp>
        <p:cxnSp>
          <p:nvCxnSpPr>
            <p:cNvPr id="38" name="Straight Connector 37"/>
            <p:cNvCxnSpPr/>
            <p:nvPr/>
          </p:nvCxnSpPr>
          <p:spPr bwMode="auto">
            <a:xfrm rot="5400000">
              <a:off x="6294622" y="2372833"/>
              <a:ext cx="1524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sp>
        <p:nvSpPr>
          <p:cNvPr id="50" name="Freeform 49"/>
          <p:cNvSpPr/>
          <p:nvPr/>
        </p:nvSpPr>
        <p:spPr bwMode="auto">
          <a:xfrm>
            <a:off x="5938576" y="2994409"/>
            <a:ext cx="2311121" cy="2180492"/>
          </a:xfrm>
          <a:custGeom>
            <a:avLst/>
            <a:gdLst>
              <a:gd name="connsiteX0" fmla="*/ 0 w 2311121"/>
              <a:gd name="connsiteY0" fmla="*/ 1286189 h 2180492"/>
              <a:gd name="connsiteX1" fmla="*/ 602901 w 2311121"/>
              <a:gd name="connsiteY1" fmla="*/ 311499 h 2180492"/>
              <a:gd name="connsiteX2" fmla="*/ 1205802 w 2311121"/>
              <a:gd name="connsiteY2" fmla="*/ 0 h 2180492"/>
              <a:gd name="connsiteX3" fmla="*/ 1808703 w 2311121"/>
              <a:gd name="connsiteY3" fmla="*/ 1537398 h 2180492"/>
              <a:gd name="connsiteX4" fmla="*/ 2311121 w 2311121"/>
              <a:gd name="connsiteY4" fmla="*/ 2180492 h 2180492"/>
              <a:gd name="connsiteX5" fmla="*/ 1808703 w 2311121"/>
              <a:gd name="connsiteY5" fmla="*/ 2009670 h 2180492"/>
              <a:gd name="connsiteX6" fmla="*/ 1225899 w 2311121"/>
              <a:gd name="connsiteY6" fmla="*/ 673239 h 2180492"/>
              <a:gd name="connsiteX7" fmla="*/ 622998 w 2311121"/>
              <a:gd name="connsiteY7" fmla="*/ 1004835 h 2180492"/>
              <a:gd name="connsiteX8" fmla="*/ 0 w 2311121"/>
              <a:gd name="connsiteY8" fmla="*/ 1286189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1121" h="2180492">
                <a:moveTo>
                  <a:pt x="0" y="1286189"/>
                </a:moveTo>
                <a:lnTo>
                  <a:pt x="602901" y="311499"/>
                </a:lnTo>
                <a:lnTo>
                  <a:pt x="1205802" y="0"/>
                </a:lnTo>
                <a:lnTo>
                  <a:pt x="1808703" y="1537398"/>
                </a:lnTo>
                <a:lnTo>
                  <a:pt x="2311121" y="2180492"/>
                </a:lnTo>
                <a:lnTo>
                  <a:pt x="1808703" y="2009670"/>
                </a:lnTo>
                <a:lnTo>
                  <a:pt x="1225899" y="673239"/>
                </a:lnTo>
                <a:lnTo>
                  <a:pt x="622998" y="1004835"/>
                </a:lnTo>
                <a:lnTo>
                  <a:pt x="0" y="1286189"/>
                </a:lnTo>
                <a:close/>
              </a:path>
            </a:pathLst>
          </a:custGeom>
          <a:solidFill>
            <a:srgbClr val="FB4FDA">
              <a:alpha val="6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3" name="Line Callout 1 52"/>
          <p:cNvSpPr/>
          <p:nvPr/>
        </p:nvSpPr>
        <p:spPr bwMode="auto">
          <a:xfrm>
            <a:off x="5938575" y="1607736"/>
            <a:ext cx="1436915" cy="552660"/>
          </a:xfrm>
          <a:prstGeom prst="borderCallout1">
            <a:avLst>
              <a:gd name="adj1" fmla="val 307197"/>
              <a:gd name="adj2" fmla="val 66692"/>
              <a:gd name="adj3" fmla="val 99073"/>
              <a:gd name="adj4" fmla="val 48520"/>
            </a:avLst>
          </a:prstGeom>
          <a:solidFill>
            <a:srgbClr val="FB4FDA">
              <a:alpha val="6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200" dirty="0" smtClean="0"/>
              <a:t>≈$</a:t>
            </a:r>
            <a:r>
              <a:rPr kumimoji="0" lang="en-US" sz="1200" b="0" i="0" u="none" strike="noStrike" cap="none" normalizeH="0" dirty="0" smtClean="0">
                <a:ln>
                  <a:noFill/>
                </a:ln>
                <a:solidFill>
                  <a:schemeClr val="tx1"/>
                </a:solidFill>
                <a:effectLst/>
                <a:latin typeface="Arial" charset="0"/>
              </a:rPr>
              <a:t>160 Million over 3 years</a:t>
            </a:r>
          </a:p>
        </p:txBody>
      </p:sp>
      <p:grpSp>
        <p:nvGrpSpPr>
          <p:cNvPr id="15" name="Group 69"/>
          <p:cNvGrpSpPr/>
          <p:nvPr/>
        </p:nvGrpSpPr>
        <p:grpSpPr>
          <a:xfrm>
            <a:off x="7233305" y="3328965"/>
            <a:ext cx="1251424" cy="1872300"/>
            <a:chOff x="7233305" y="3328965"/>
            <a:chExt cx="1251424" cy="1872300"/>
          </a:xfrm>
        </p:grpSpPr>
        <p:sp>
          <p:nvSpPr>
            <p:cNvPr id="46" name="TextBox 45"/>
            <p:cNvSpPr txBox="1"/>
            <p:nvPr/>
          </p:nvSpPr>
          <p:spPr>
            <a:xfrm rot="3058019">
              <a:off x="7639303" y="3774281"/>
              <a:ext cx="1290741" cy="400110"/>
            </a:xfrm>
            <a:prstGeom prst="rect">
              <a:avLst/>
            </a:prstGeom>
            <a:noFill/>
            <a:ln>
              <a:noFill/>
            </a:ln>
          </p:spPr>
          <p:txBody>
            <a:bodyPr wrap="square" rtlCol="0">
              <a:spAutoFit/>
            </a:bodyPr>
            <a:lstStyle/>
            <a:p>
              <a:r>
                <a:rPr lang="en-US" sz="1000" dirty="0" smtClean="0">
                  <a:solidFill>
                    <a:srgbClr val="0000FF"/>
                  </a:solidFill>
                </a:rPr>
                <a:t>How do we go from here to here?</a:t>
              </a:r>
              <a:endParaRPr lang="en-US" sz="1000" dirty="0">
                <a:solidFill>
                  <a:srgbClr val="0000FF"/>
                </a:solidFill>
              </a:endParaRPr>
            </a:p>
          </p:txBody>
        </p:sp>
        <p:cxnSp>
          <p:nvCxnSpPr>
            <p:cNvPr id="55" name="Curved Connector 54"/>
            <p:cNvCxnSpPr/>
            <p:nvPr/>
          </p:nvCxnSpPr>
          <p:spPr bwMode="auto">
            <a:xfrm rot="10800000">
              <a:off x="7233305" y="3647984"/>
              <a:ext cx="720993" cy="206265"/>
            </a:xfrm>
            <a:prstGeom prst="curvedConnector3">
              <a:avLst>
                <a:gd name="adj1" fmla="val 50000"/>
              </a:avLst>
            </a:prstGeom>
            <a:solidFill>
              <a:schemeClr val="accent1"/>
            </a:solidFill>
            <a:ln w="9525" cap="flat" cmpd="sng" algn="ctr">
              <a:solidFill>
                <a:srgbClr val="0000FF"/>
              </a:solidFill>
              <a:prstDash val="solid"/>
              <a:round/>
              <a:headEnd type="none" w="med" len="med"/>
              <a:tailEnd type="arrow"/>
            </a:ln>
            <a:effectLst/>
          </p:spPr>
        </p:cxnSp>
        <p:cxnSp>
          <p:nvCxnSpPr>
            <p:cNvPr id="69" name="Curved Connector 68"/>
            <p:cNvCxnSpPr/>
            <p:nvPr/>
          </p:nvCxnSpPr>
          <p:spPr bwMode="auto">
            <a:xfrm rot="16200000" flipH="1">
              <a:off x="7841226" y="4734233"/>
              <a:ext cx="914400" cy="19664"/>
            </a:xfrm>
            <a:prstGeom prst="curvedConnector3">
              <a:avLst>
                <a:gd name="adj1" fmla="val 50000"/>
              </a:avLst>
            </a:prstGeom>
            <a:solidFill>
              <a:schemeClr val="accent1"/>
            </a:solidFill>
            <a:ln w="9525" cap="flat" cmpd="sng" algn="ctr">
              <a:solidFill>
                <a:srgbClr val="0000FF"/>
              </a:solidFill>
              <a:prstDash val="solid"/>
              <a:round/>
              <a:headEnd type="none" w="med" len="med"/>
              <a:tailEnd type="arrow"/>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30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300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childTnLst>
                                </p:cTn>
                              </p:par>
                            </p:childTnLst>
                          </p:cTn>
                        </p:par>
                        <p:par>
                          <p:cTn id="20" fill="hold">
                            <p:stCondLst>
                              <p:cond delay="0"/>
                            </p:stCondLst>
                            <p:childTnLst>
                              <p:par>
                                <p:cTn id="21" presetID="10"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2000"/>
                                        <p:tgtEl>
                                          <p:spTgt spid="50"/>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8" grpId="0">
        <p:bldAsOne/>
      </p:bldGraphic>
      <p:bldP spid="50"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Contract Administration</a:t>
            </a:r>
            <a:endParaRPr lang="en-US" dirty="0"/>
          </a:p>
        </p:txBody>
      </p:sp>
      <p:sp>
        <p:nvSpPr>
          <p:cNvPr id="14338" name="Slide Number Placeholder 2"/>
          <p:cNvSpPr>
            <a:spLocks noGrp="1"/>
          </p:cNvSpPr>
          <p:nvPr>
            <p:ph type="sldNum" sz="quarter" idx="10"/>
          </p:nvPr>
        </p:nvSpPr>
        <p:spPr/>
        <p:txBody>
          <a:bodyPr/>
          <a:lstStyle/>
          <a:p>
            <a:fld id="{4BC04226-FD12-402A-987A-28DF49B26132}" type="slidenum">
              <a:rPr lang="en-US" smtClean="0"/>
              <a:pPr/>
              <a:t>30</a:t>
            </a:fld>
            <a:endParaRPr lang="en-US" dirty="0" smtClean="0"/>
          </a:p>
        </p:txBody>
      </p:sp>
      <p:sp>
        <p:nvSpPr>
          <p:cNvPr id="5" name="Content Placeholder 4"/>
          <p:cNvSpPr>
            <a:spLocks noGrp="1"/>
          </p:cNvSpPr>
          <p:nvPr>
            <p:ph idx="1"/>
          </p:nvPr>
        </p:nvSpPr>
        <p:spPr/>
        <p:txBody>
          <a:bodyPr/>
          <a:lstStyle/>
          <a:p>
            <a:endParaRPr lang="en-US" dirty="0" smtClean="0"/>
          </a:p>
          <a:p>
            <a:r>
              <a:rPr lang="en-US" dirty="0" smtClean="0"/>
              <a:t>DOR approval </a:t>
            </a:r>
            <a:r>
              <a:rPr lang="en-US" dirty="0" smtClean="0"/>
              <a:t>and the Government’s concurrence </a:t>
            </a:r>
            <a:r>
              <a:rPr lang="en-US" dirty="0" smtClean="0"/>
              <a:t>(CR) are </a:t>
            </a:r>
            <a:r>
              <a:rPr lang="en-US" dirty="0" smtClean="0"/>
              <a:t>required for any proposed deviation from the accepted design which still complies with the contract (the Solicitation and Accepted Proposal) </a:t>
            </a:r>
            <a:r>
              <a:rPr lang="en-US" dirty="0" smtClean="0"/>
              <a:t> </a:t>
            </a:r>
          </a:p>
        </p:txBody>
      </p:sp>
      <p:sp>
        <p:nvSpPr>
          <p:cNvPr id="6" name="Content Placeholder 8"/>
          <p:cNvSpPr txBox="1">
            <a:spLocks/>
          </p:cNvSpPr>
          <p:nvPr/>
        </p:nvSpPr>
        <p:spPr bwMode="auto">
          <a:xfrm>
            <a:off x="561975" y="1743075"/>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3200" b="0"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Contract Administration</a:t>
            </a:r>
            <a:endParaRPr lang="en-US" dirty="0"/>
          </a:p>
        </p:txBody>
      </p:sp>
      <p:sp>
        <p:nvSpPr>
          <p:cNvPr id="14338" name="Slide Number Placeholder 2"/>
          <p:cNvSpPr>
            <a:spLocks noGrp="1"/>
          </p:cNvSpPr>
          <p:nvPr>
            <p:ph type="sldNum" sz="quarter" idx="10"/>
          </p:nvPr>
        </p:nvSpPr>
        <p:spPr/>
        <p:txBody>
          <a:bodyPr/>
          <a:lstStyle/>
          <a:p>
            <a:fld id="{4BC04226-FD12-402A-987A-28DF49B26132}" type="slidenum">
              <a:rPr lang="en-US" smtClean="0"/>
              <a:pPr/>
              <a:t>31</a:t>
            </a:fld>
            <a:endParaRPr lang="en-US" dirty="0" smtClean="0"/>
          </a:p>
        </p:txBody>
      </p:sp>
      <p:sp>
        <p:nvSpPr>
          <p:cNvPr id="5" name="Content Placeholder 4"/>
          <p:cNvSpPr>
            <a:spLocks noGrp="1"/>
          </p:cNvSpPr>
          <p:nvPr>
            <p:ph idx="1"/>
          </p:nvPr>
        </p:nvSpPr>
        <p:spPr/>
        <p:txBody>
          <a:bodyPr/>
          <a:lstStyle/>
          <a:p>
            <a:endParaRPr lang="en-US" dirty="0" smtClean="0"/>
          </a:p>
          <a:p>
            <a:r>
              <a:rPr lang="en-US" dirty="0" smtClean="0"/>
              <a:t>Any </a:t>
            </a:r>
            <a:r>
              <a:rPr lang="en-US" dirty="0" smtClean="0"/>
              <a:t>proposed deviation to the solicitation and/or the accepted proposal constitutes a change to the contract. </a:t>
            </a:r>
            <a:r>
              <a:rPr lang="en-US" dirty="0" smtClean="0"/>
              <a:t>DOR and GA and a </a:t>
            </a:r>
            <a:r>
              <a:rPr lang="en-US" dirty="0" smtClean="0"/>
              <a:t>contract modification are </a:t>
            </a:r>
            <a:r>
              <a:rPr lang="en-US" dirty="0" smtClean="0"/>
              <a:t>required.  The </a:t>
            </a:r>
            <a:r>
              <a:rPr lang="en-US" dirty="0" smtClean="0"/>
              <a:t>Government </a:t>
            </a:r>
            <a:r>
              <a:rPr lang="en-US" dirty="0" smtClean="0"/>
              <a:t>may accept </a:t>
            </a:r>
            <a:r>
              <a:rPr lang="en-US" dirty="0" smtClean="0"/>
              <a:t>or reject any such proposed deviation at its discretion.</a:t>
            </a:r>
            <a:endParaRPr lang="en-US" dirty="0"/>
          </a:p>
        </p:txBody>
      </p:sp>
      <p:sp>
        <p:nvSpPr>
          <p:cNvPr id="6" name="Content Placeholder 8"/>
          <p:cNvSpPr txBox="1">
            <a:spLocks/>
          </p:cNvSpPr>
          <p:nvPr/>
        </p:nvSpPr>
        <p:spPr bwMode="auto">
          <a:xfrm>
            <a:off x="561975" y="1743075"/>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3200" b="0"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Contract Administration</a:t>
            </a:r>
            <a:endParaRPr lang="en-US" dirty="0"/>
          </a:p>
        </p:txBody>
      </p:sp>
      <p:sp>
        <p:nvSpPr>
          <p:cNvPr id="14338" name="Slide Number Placeholder 2"/>
          <p:cNvSpPr>
            <a:spLocks noGrp="1"/>
          </p:cNvSpPr>
          <p:nvPr>
            <p:ph type="sldNum" sz="quarter" idx="10"/>
          </p:nvPr>
        </p:nvSpPr>
        <p:spPr/>
        <p:txBody>
          <a:bodyPr/>
          <a:lstStyle/>
          <a:p>
            <a:fld id="{4BC04226-FD12-402A-987A-28DF49B26132}" type="slidenum">
              <a:rPr lang="en-US" smtClean="0"/>
              <a:pPr/>
              <a:t>32</a:t>
            </a:fld>
            <a:endParaRPr lang="en-US" dirty="0" smtClean="0"/>
          </a:p>
        </p:txBody>
      </p:sp>
      <p:sp>
        <p:nvSpPr>
          <p:cNvPr id="5" name="Content Placeholder 4"/>
          <p:cNvSpPr>
            <a:spLocks noGrp="1"/>
          </p:cNvSpPr>
          <p:nvPr>
            <p:ph idx="1"/>
          </p:nvPr>
        </p:nvSpPr>
        <p:spPr/>
        <p:txBody>
          <a:bodyPr/>
          <a:lstStyle/>
          <a:p>
            <a:pPr>
              <a:buNone/>
            </a:pPr>
            <a:endParaRPr lang="en-US" dirty="0" smtClean="0"/>
          </a:p>
          <a:p>
            <a:r>
              <a:rPr lang="en-US" dirty="0" smtClean="0"/>
              <a:t>Government approval is required for any item specifically designated as requiring Government approval in the Solicitation, for internal and external color finish selections and other items as designated by the Contracting Officer. </a:t>
            </a:r>
          </a:p>
          <a:p>
            <a:pPr>
              <a:buNone/>
            </a:pPr>
            <a:endParaRPr lang="en-US" dirty="0" smtClean="0"/>
          </a:p>
        </p:txBody>
      </p:sp>
      <p:sp>
        <p:nvSpPr>
          <p:cNvPr id="6" name="Content Placeholder 8"/>
          <p:cNvSpPr txBox="1">
            <a:spLocks/>
          </p:cNvSpPr>
          <p:nvPr/>
        </p:nvSpPr>
        <p:spPr bwMode="auto">
          <a:xfrm>
            <a:off x="561975" y="1743075"/>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3200" b="0" i="1"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Pros and Cons</a:t>
            </a:r>
            <a:endParaRPr lang="en-US" dirty="0"/>
          </a:p>
        </p:txBody>
      </p:sp>
      <p:sp>
        <p:nvSpPr>
          <p:cNvPr id="9" name="Content Placeholder 8"/>
          <p:cNvSpPr>
            <a:spLocks noGrp="1"/>
          </p:cNvSpPr>
          <p:nvPr>
            <p:ph idx="1"/>
          </p:nvPr>
        </p:nvSpPr>
        <p:spPr/>
        <p:txBody>
          <a:bodyPr/>
          <a:lstStyle/>
          <a:p>
            <a:pPr>
              <a:buNone/>
            </a:pPr>
            <a:endParaRPr lang="en-US" dirty="0" smtClean="0"/>
          </a:p>
          <a:p>
            <a:r>
              <a:rPr lang="en-US" dirty="0" smtClean="0"/>
              <a:t>Single KTR responsible for design and construction and achieving </a:t>
            </a:r>
            <a:r>
              <a:rPr lang="en-US" dirty="0" smtClean="0"/>
              <a:t>the objectives in the statement of work. </a:t>
            </a:r>
            <a:endParaRPr lang="en-US" dirty="0" smtClean="0"/>
          </a:p>
          <a:p>
            <a:r>
              <a:rPr lang="en-US" dirty="0" smtClean="0"/>
              <a:t>The KTR is </a:t>
            </a:r>
            <a:r>
              <a:rPr lang="en-US" dirty="0" smtClean="0"/>
              <a:t>selected based on qualifications, capabilities, experience and price, </a:t>
            </a:r>
            <a:r>
              <a:rPr lang="en-US" dirty="0" smtClean="0"/>
              <a:t>not low </a:t>
            </a:r>
            <a:r>
              <a:rPr lang="en-US" dirty="0" smtClean="0"/>
              <a:t>price. </a:t>
            </a:r>
            <a:endParaRPr lang="en-US" dirty="0" smtClean="0"/>
          </a:p>
          <a:p>
            <a:endParaRPr lang="en-US" dirty="0" smtClean="0"/>
          </a:p>
          <a:p>
            <a:pPr algn="ctr"/>
            <a:endParaRPr lang="en-US" dirty="0" smtClean="0"/>
          </a:p>
        </p:txBody>
      </p:sp>
      <p:sp>
        <p:nvSpPr>
          <p:cNvPr id="14338" name="Slide Number Placeholder 2"/>
          <p:cNvSpPr>
            <a:spLocks noGrp="1"/>
          </p:cNvSpPr>
          <p:nvPr>
            <p:ph type="sldNum" sz="quarter" idx="10"/>
          </p:nvPr>
        </p:nvSpPr>
        <p:spPr/>
        <p:txBody>
          <a:bodyPr/>
          <a:lstStyle/>
          <a:p>
            <a:fld id="{4BC04226-FD12-402A-987A-28DF49B26132}" type="slidenum">
              <a:rPr lang="en-US" smtClean="0"/>
              <a:pPr/>
              <a:t>33</a:t>
            </a:fld>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Pros and Cons</a:t>
            </a:r>
            <a:endParaRPr lang="en-US" dirty="0"/>
          </a:p>
        </p:txBody>
      </p:sp>
      <p:sp>
        <p:nvSpPr>
          <p:cNvPr id="9" name="Content Placeholder 8"/>
          <p:cNvSpPr>
            <a:spLocks noGrp="1"/>
          </p:cNvSpPr>
          <p:nvPr>
            <p:ph idx="1"/>
          </p:nvPr>
        </p:nvSpPr>
        <p:spPr/>
        <p:txBody>
          <a:bodyPr/>
          <a:lstStyle/>
          <a:p>
            <a:pPr>
              <a:buNone/>
            </a:pPr>
            <a:endParaRPr lang="en-US" dirty="0" smtClean="0"/>
          </a:p>
          <a:p>
            <a:r>
              <a:rPr lang="en-US" dirty="0" smtClean="0"/>
              <a:t>Potential for better design and construction coordination</a:t>
            </a:r>
          </a:p>
          <a:p>
            <a:r>
              <a:rPr lang="en-US" dirty="0" smtClean="0"/>
              <a:t>Owner does not have to arbitrate disputes</a:t>
            </a:r>
          </a:p>
          <a:p>
            <a:r>
              <a:rPr lang="en-US" dirty="0" smtClean="0"/>
              <a:t>KTR responsible for errors and omissions in design documents</a:t>
            </a:r>
          </a:p>
          <a:p>
            <a:r>
              <a:rPr lang="en-US" dirty="0" smtClean="0"/>
              <a:t>Less administrative burden on owner</a:t>
            </a:r>
            <a:endParaRPr lang="en-US" dirty="0" smtClean="0"/>
          </a:p>
          <a:p>
            <a:pPr algn="ctr"/>
            <a:endParaRPr lang="en-US" dirty="0" smtClean="0"/>
          </a:p>
        </p:txBody>
      </p:sp>
      <p:sp>
        <p:nvSpPr>
          <p:cNvPr id="14338" name="Slide Number Placeholder 2"/>
          <p:cNvSpPr>
            <a:spLocks noGrp="1"/>
          </p:cNvSpPr>
          <p:nvPr>
            <p:ph type="sldNum" sz="quarter" idx="10"/>
          </p:nvPr>
        </p:nvSpPr>
        <p:spPr/>
        <p:txBody>
          <a:bodyPr/>
          <a:lstStyle/>
          <a:p>
            <a:fld id="{4BC04226-FD12-402A-987A-28DF49B26132}" type="slidenum">
              <a:rPr lang="en-US" smtClean="0"/>
              <a:pPr/>
              <a:t>34</a:t>
            </a:fld>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Pros and Cons</a:t>
            </a:r>
            <a:endParaRPr lang="en-US" dirty="0"/>
          </a:p>
        </p:txBody>
      </p:sp>
      <p:sp>
        <p:nvSpPr>
          <p:cNvPr id="9" name="Content Placeholder 8"/>
          <p:cNvSpPr>
            <a:spLocks noGrp="1"/>
          </p:cNvSpPr>
          <p:nvPr>
            <p:ph idx="1"/>
          </p:nvPr>
        </p:nvSpPr>
        <p:spPr/>
        <p:txBody>
          <a:bodyPr/>
          <a:lstStyle/>
          <a:p>
            <a:pPr>
              <a:buNone/>
            </a:pPr>
            <a:endParaRPr lang="en-US" dirty="0" smtClean="0"/>
          </a:p>
          <a:p>
            <a:r>
              <a:rPr lang="en-US" dirty="0" smtClean="0"/>
              <a:t>Potential for lower costs due to efficiency</a:t>
            </a:r>
          </a:p>
          <a:p>
            <a:r>
              <a:rPr lang="en-US" dirty="0" smtClean="0"/>
              <a:t>Potential for </a:t>
            </a:r>
            <a:r>
              <a:rPr lang="en-US" dirty="0" smtClean="0"/>
              <a:t>reduced </a:t>
            </a:r>
            <a:r>
              <a:rPr lang="en-US" dirty="0" smtClean="0"/>
              <a:t>quality</a:t>
            </a:r>
          </a:p>
          <a:p>
            <a:r>
              <a:rPr lang="en-US" dirty="0" smtClean="0"/>
              <a:t>Owner </a:t>
            </a:r>
            <a:r>
              <a:rPr lang="en-US" dirty="0" smtClean="0"/>
              <a:t>has less control of design process</a:t>
            </a:r>
          </a:p>
          <a:p>
            <a:r>
              <a:rPr lang="en-US" dirty="0" smtClean="0"/>
              <a:t>Fewer qualified KTRs, less competition</a:t>
            </a:r>
          </a:p>
          <a:p>
            <a:r>
              <a:rPr lang="en-US" dirty="0" smtClean="0"/>
              <a:t>Costly proposal packages</a:t>
            </a:r>
          </a:p>
          <a:p>
            <a:endParaRPr lang="en-US" dirty="0" smtClean="0"/>
          </a:p>
          <a:p>
            <a:endParaRPr lang="en-US" dirty="0" smtClean="0"/>
          </a:p>
          <a:p>
            <a:pPr algn="ctr"/>
            <a:endParaRPr lang="en-US" dirty="0" smtClean="0"/>
          </a:p>
        </p:txBody>
      </p:sp>
      <p:sp>
        <p:nvSpPr>
          <p:cNvPr id="14338" name="Slide Number Placeholder 2"/>
          <p:cNvSpPr>
            <a:spLocks noGrp="1"/>
          </p:cNvSpPr>
          <p:nvPr>
            <p:ph type="sldNum" sz="quarter" idx="10"/>
          </p:nvPr>
        </p:nvSpPr>
        <p:spPr/>
        <p:txBody>
          <a:bodyPr/>
          <a:lstStyle/>
          <a:p>
            <a:fld id="{4BC04226-FD12-402A-987A-28DF49B26132}" type="slidenum">
              <a:rPr lang="en-US" smtClean="0"/>
              <a:pPr/>
              <a:t>35</a:t>
            </a:fld>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Pros and Cons</a:t>
            </a:r>
            <a:endParaRPr lang="en-US" dirty="0"/>
          </a:p>
        </p:txBody>
      </p:sp>
      <p:sp>
        <p:nvSpPr>
          <p:cNvPr id="9" name="Content Placeholder 8"/>
          <p:cNvSpPr>
            <a:spLocks noGrp="1"/>
          </p:cNvSpPr>
          <p:nvPr>
            <p:ph idx="1"/>
          </p:nvPr>
        </p:nvSpPr>
        <p:spPr/>
        <p:txBody>
          <a:bodyPr/>
          <a:lstStyle/>
          <a:p>
            <a:endParaRPr lang="en-US" dirty="0" smtClean="0"/>
          </a:p>
          <a:p>
            <a:r>
              <a:rPr lang="en-US" dirty="0" smtClean="0"/>
              <a:t>Costly </a:t>
            </a:r>
            <a:r>
              <a:rPr lang="en-US" dirty="0" smtClean="0"/>
              <a:t>source selection process</a:t>
            </a:r>
          </a:p>
          <a:p>
            <a:r>
              <a:rPr lang="en-US" dirty="0" smtClean="0"/>
              <a:t>Vulnerable to protests and </a:t>
            </a:r>
            <a:r>
              <a:rPr lang="en-US" dirty="0" smtClean="0"/>
              <a:t>delays</a:t>
            </a:r>
          </a:p>
          <a:p>
            <a:r>
              <a:rPr lang="en-US" i="1" dirty="0" smtClean="0"/>
              <a:t>Rhetorical Question: If an unsuccessful offeror can delay a contract award with a 49 cent stamp, what if he uses a forever stamp?</a:t>
            </a:r>
            <a:endParaRPr lang="en-US" i="1" dirty="0" smtClean="0"/>
          </a:p>
          <a:p>
            <a:pPr algn="ctr"/>
            <a:endParaRPr lang="en-US" dirty="0" smtClean="0"/>
          </a:p>
        </p:txBody>
      </p:sp>
      <p:sp>
        <p:nvSpPr>
          <p:cNvPr id="14338" name="Slide Number Placeholder 2"/>
          <p:cNvSpPr>
            <a:spLocks noGrp="1"/>
          </p:cNvSpPr>
          <p:nvPr>
            <p:ph type="sldNum" sz="quarter" idx="10"/>
          </p:nvPr>
        </p:nvSpPr>
        <p:spPr/>
        <p:txBody>
          <a:bodyPr/>
          <a:lstStyle/>
          <a:p>
            <a:fld id="{4BC04226-FD12-402A-987A-28DF49B26132}" type="slidenum">
              <a:rPr lang="en-US" smtClean="0"/>
              <a:pPr/>
              <a:t>36</a:t>
            </a:fld>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References </a:t>
            </a:r>
            <a:endParaRPr lang="en-US" dirty="0"/>
          </a:p>
        </p:txBody>
      </p:sp>
      <p:sp>
        <p:nvSpPr>
          <p:cNvPr id="9" name="Content Placeholder 8"/>
          <p:cNvSpPr>
            <a:spLocks noGrp="1"/>
          </p:cNvSpPr>
          <p:nvPr>
            <p:ph idx="1"/>
          </p:nvPr>
        </p:nvSpPr>
        <p:spPr/>
        <p:txBody>
          <a:bodyPr/>
          <a:lstStyle/>
          <a:p>
            <a:endParaRPr lang="en-US" dirty="0" smtClean="0"/>
          </a:p>
          <a:p>
            <a:r>
              <a:rPr lang="en-US" dirty="0" smtClean="0"/>
              <a:t>Whole </a:t>
            </a:r>
            <a:r>
              <a:rPr lang="en-US" dirty="0" smtClean="0"/>
              <a:t>Building Design </a:t>
            </a:r>
            <a:r>
              <a:rPr lang="en-US" dirty="0" smtClean="0"/>
              <a:t>Guide (Website)</a:t>
            </a:r>
            <a:endParaRPr lang="en-US" dirty="0" smtClean="0"/>
          </a:p>
          <a:p>
            <a:r>
              <a:rPr lang="en-US" dirty="0" smtClean="0"/>
              <a:t>USACE ER 1180-1-9 D-B Contracting</a:t>
            </a:r>
          </a:p>
          <a:p>
            <a:r>
              <a:rPr lang="en-US" dirty="0" smtClean="0"/>
              <a:t>Design-Build Instructions For Military Construction </a:t>
            </a:r>
          </a:p>
        </p:txBody>
      </p:sp>
      <p:sp>
        <p:nvSpPr>
          <p:cNvPr id="14338" name="Slide Number Placeholder 2"/>
          <p:cNvSpPr>
            <a:spLocks noGrp="1"/>
          </p:cNvSpPr>
          <p:nvPr>
            <p:ph type="sldNum" sz="quarter" idx="10"/>
          </p:nvPr>
        </p:nvSpPr>
        <p:spPr/>
        <p:txBody>
          <a:bodyPr/>
          <a:lstStyle/>
          <a:p>
            <a:fld id="{4BC04226-FD12-402A-987A-28DF49B26132}" type="slidenum">
              <a:rPr lang="en-US" smtClean="0"/>
              <a:pPr/>
              <a:t>37</a:t>
            </a:fld>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endParaRPr lang="en-US" dirty="0"/>
          </a:p>
        </p:txBody>
      </p:sp>
      <p:sp>
        <p:nvSpPr>
          <p:cNvPr id="9" name="Content Placeholder 8"/>
          <p:cNvSpPr>
            <a:spLocks noGrp="1"/>
          </p:cNvSpPr>
          <p:nvPr>
            <p:ph idx="1"/>
          </p:nvPr>
        </p:nvSpPr>
        <p:spPr/>
        <p:txBody>
          <a:bodyPr/>
          <a:lstStyle/>
          <a:p>
            <a:pPr lvl="1" algn="ctr">
              <a:buNone/>
            </a:pPr>
            <a:endParaRPr lang="en-US" dirty="0" smtClean="0"/>
          </a:p>
          <a:p>
            <a:pPr lvl="1" algn="ctr">
              <a:buNone/>
            </a:pPr>
            <a:endParaRPr lang="en-US" dirty="0" smtClean="0"/>
          </a:p>
          <a:p>
            <a:pPr lvl="1" algn="ctr">
              <a:buNone/>
            </a:pPr>
            <a:r>
              <a:rPr lang="en-US" sz="4800" dirty="0" smtClean="0"/>
              <a:t>Questions?</a:t>
            </a:r>
            <a:endParaRPr lang="en-US" sz="4800" dirty="0" smtClean="0"/>
          </a:p>
          <a:p>
            <a:endParaRPr lang="en-US" dirty="0" smtClean="0"/>
          </a:p>
          <a:p>
            <a:pPr algn="ctr"/>
            <a:endParaRPr lang="en-US" dirty="0" smtClean="0"/>
          </a:p>
        </p:txBody>
      </p:sp>
      <p:sp>
        <p:nvSpPr>
          <p:cNvPr id="14338" name="Slide Number Placeholder 2"/>
          <p:cNvSpPr>
            <a:spLocks noGrp="1"/>
          </p:cNvSpPr>
          <p:nvPr>
            <p:ph type="sldNum" sz="quarter" idx="10"/>
          </p:nvPr>
        </p:nvSpPr>
        <p:spPr/>
        <p:txBody>
          <a:bodyPr/>
          <a:lstStyle/>
          <a:p>
            <a:fld id="{4BC04226-FD12-402A-987A-28DF49B26132}" type="slidenum">
              <a:rPr lang="en-US" smtClean="0"/>
              <a:pPr/>
              <a:t>38</a:t>
            </a:fld>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General</a:t>
            </a:r>
            <a:endParaRPr lang="en-US" dirty="0"/>
          </a:p>
        </p:txBody>
      </p:sp>
      <p:sp>
        <p:nvSpPr>
          <p:cNvPr id="9" name="Content Placeholder 8"/>
          <p:cNvSpPr>
            <a:spLocks noGrp="1"/>
          </p:cNvSpPr>
          <p:nvPr>
            <p:ph idx="1"/>
          </p:nvPr>
        </p:nvSpPr>
        <p:spPr/>
        <p:txBody>
          <a:bodyPr/>
          <a:lstStyle/>
          <a:p>
            <a:pPr algn="ctr"/>
            <a:endParaRPr lang="en-US" dirty="0" smtClean="0"/>
          </a:p>
          <a:p>
            <a:pPr marL="514350" indent="-514350"/>
            <a:r>
              <a:rPr lang="en-US" i="1" dirty="0" smtClean="0"/>
              <a:t>Design-build</a:t>
            </a:r>
            <a:r>
              <a:rPr lang="en-US" dirty="0" smtClean="0"/>
              <a:t> means combining </a:t>
            </a:r>
            <a:r>
              <a:rPr lang="en-US" dirty="0" smtClean="0">
                <a:hlinkClick r:id="rId3" action="ppaction://hlinkfile" tooltip="design"/>
              </a:rPr>
              <a:t>design</a:t>
            </a:r>
            <a:r>
              <a:rPr lang="en-US" dirty="0" smtClean="0"/>
              <a:t> and construction in a single </a:t>
            </a:r>
            <a:r>
              <a:rPr lang="en-US" dirty="0" smtClean="0">
                <a:hlinkClick r:id="rId4" action="ppaction://hlinkfile" tooltip="contract"/>
              </a:rPr>
              <a:t>contract</a:t>
            </a:r>
            <a:r>
              <a:rPr lang="en-US" dirty="0" smtClean="0"/>
              <a:t> with one contractor.</a:t>
            </a:r>
          </a:p>
        </p:txBody>
      </p:sp>
      <p:sp>
        <p:nvSpPr>
          <p:cNvPr id="14338" name="Slide Number Placeholder 2"/>
          <p:cNvSpPr>
            <a:spLocks noGrp="1"/>
          </p:cNvSpPr>
          <p:nvPr>
            <p:ph type="sldNum" sz="quarter" idx="10"/>
          </p:nvPr>
        </p:nvSpPr>
        <p:spPr/>
        <p:txBody>
          <a:bodyPr/>
          <a:lstStyle/>
          <a:p>
            <a:fld id="{4BC04226-FD12-402A-987A-28DF49B26132}" type="slidenum">
              <a:rPr lang="en-US" smtClean="0"/>
              <a:pPr/>
              <a:t>4</a:t>
            </a:fld>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General</a:t>
            </a:r>
            <a:endParaRPr lang="en-US" dirty="0"/>
          </a:p>
        </p:txBody>
      </p:sp>
      <p:sp>
        <p:nvSpPr>
          <p:cNvPr id="9" name="Content Placeholder 8"/>
          <p:cNvSpPr>
            <a:spLocks noGrp="1"/>
          </p:cNvSpPr>
          <p:nvPr>
            <p:ph idx="1"/>
          </p:nvPr>
        </p:nvSpPr>
        <p:spPr/>
        <p:txBody>
          <a:bodyPr/>
          <a:lstStyle/>
          <a:p>
            <a:endParaRPr lang="en-US" dirty="0" smtClean="0"/>
          </a:p>
          <a:p>
            <a:r>
              <a:rPr lang="en-US" dirty="0" smtClean="0"/>
              <a:t>The design-build process uses a Request for Proposal (RFP) to solicit for design and construction of a facility by a single contractual </a:t>
            </a:r>
            <a:r>
              <a:rPr lang="en-US" dirty="0" smtClean="0"/>
              <a:t>entity such as…</a:t>
            </a:r>
            <a:endParaRPr lang="en-US" dirty="0" smtClean="0"/>
          </a:p>
        </p:txBody>
      </p:sp>
      <p:sp>
        <p:nvSpPr>
          <p:cNvPr id="14338" name="Slide Number Placeholder 2"/>
          <p:cNvSpPr>
            <a:spLocks noGrp="1"/>
          </p:cNvSpPr>
          <p:nvPr>
            <p:ph type="sldNum" sz="quarter" idx="10"/>
          </p:nvPr>
        </p:nvSpPr>
        <p:spPr/>
        <p:txBody>
          <a:bodyPr/>
          <a:lstStyle/>
          <a:p>
            <a:fld id="{4BC04226-FD12-402A-987A-28DF49B26132}" type="slidenum">
              <a:rPr lang="en-US" smtClean="0"/>
              <a:pPr/>
              <a:t>5</a:t>
            </a:fld>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General</a:t>
            </a:r>
            <a:endParaRPr lang="en-US" dirty="0"/>
          </a:p>
        </p:txBody>
      </p:sp>
      <p:sp>
        <p:nvSpPr>
          <p:cNvPr id="9" name="Content Placeholder 8"/>
          <p:cNvSpPr>
            <a:spLocks noGrp="1"/>
          </p:cNvSpPr>
          <p:nvPr>
            <p:ph idx="1"/>
          </p:nvPr>
        </p:nvSpPr>
        <p:spPr/>
        <p:txBody>
          <a:bodyPr/>
          <a:lstStyle/>
          <a:p>
            <a:endParaRPr lang="en-US" dirty="0" smtClean="0"/>
          </a:p>
          <a:p>
            <a:r>
              <a:rPr lang="en-US" dirty="0" smtClean="0"/>
              <a:t>A “Design-Build” firm, or;</a:t>
            </a:r>
          </a:p>
          <a:p>
            <a:r>
              <a:rPr lang="en-US" dirty="0" smtClean="0"/>
              <a:t>A joint venture between architect-engineer (A-E) and construction firm, or;</a:t>
            </a:r>
          </a:p>
          <a:p>
            <a:r>
              <a:rPr lang="en-US" dirty="0" smtClean="0"/>
              <a:t>A construction management (CM) firm joint venture with an A-E and a construction firm.</a:t>
            </a:r>
          </a:p>
        </p:txBody>
      </p:sp>
      <p:sp>
        <p:nvSpPr>
          <p:cNvPr id="14338" name="Slide Number Placeholder 2"/>
          <p:cNvSpPr>
            <a:spLocks noGrp="1"/>
          </p:cNvSpPr>
          <p:nvPr>
            <p:ph type="sldNum" sz="quarter" idx="10"/>
          </p:nvPr>
        </p:nvSpPr>
        <p:spPr/>
        <p:txBody>
          <a:bodyPr/>
          <a:lstStyle/>
          <a:p>
            <a:fld id="{4BC04226-FD12-402A-987A-28DF49B26132}" type="slidenum">
              <a:rPr lang="en-US" smtClean="0"/>
              <a:pPr/>
              <a:t>6</a:t>
            </a:fld>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Procurement</a:t>
            </a:r>
            <a:endParaRPr lang="en-US" dirty="0"/>
          </a:p>
        </p:txBody>
      </p:sp>
      <p:sp>
        <p:nvSpPr>
          <p:cNvPr id="9" name="Content Placeholder 8"/>
          <p:cNvSpPr>
            <a:spLocks noGrp="1"/>
          </p:cNvSpPr>
          <p:nvPr>
            <p:ph idx="1"/>
          </p:nvPr>
        </p:nvSpPr>
        <p:spPr/>
        <p:txBody>
          <a:bodyPr/>
          <a:lstStyle/>
          <a:p>
            <a:pPr algn="ctr"/>
            <a:endParaRPr lang="en-US" dirty="0" smtClean="0"/>
          </a:p>
          <a:p>
            <a:r>
              <a:rPr lang="en-US" dirty="0" smtClean="0"/>
              <a:t>A design-build RFP states the project functional requirements, design and engineering criteria, technical performance specifications, and proposal evaluation factors.</a:t>
            </a:r>
          </a:p>
        </p:txBody>
      </p:sp>
      <p:sp>
        <p:nvSpPr>
          <p:cNvPr id="14338" name="Slide Number Placeholder 2"/>
          <p:cNvSpPr>
            <a:spLocks noGrp="1"/>
          </p:cNvSpPr>
          <p:nvPr>
            <p:ph type="sldNum" sz="quarter" idx="10"/>
          </p:nvPr>
        </p:nvSpPr>
        <p:spPr/>
        <p:txBody>
          <a:bodyPr/>
          <a:lstStyle/>
          <a:p>
            <a:fld id="{4BC04226-FD12-402A-987A-28DF49B26132}" type="slidenum">
              <a:rPr lang="en-US" smtClean="0"/>
              <a:pPr/>
              <a:t>7</a:t>
            </a:fld>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Procurement</a:t>
            </a:r>
            <a:endParaRPr lang="en-US" dirty="0"/>
          </a:p>
        </p:txBody>
      </p:sp>
      <p:sp>
        <p:nvSpPr>
          <p:cNvPr id="9" name="Content Placeholder 8"/>
          <p:cNvSpPr>
            <a:spLocks noGrp="1"/>
          </p:cNvSpPr>
          <p:nvPr>
            <p:ph idx="1"/>
          </p:nvPr>
        </p:nvSpPr>
        <p:spPr/>
        <p:txBody>
          <a:bodyPr/>
          <a:lstStyle/>
          <a:p>
            <a:pPr algn="ctr"/>
            <a:endParaRPr lang="en-US" dirty="0" smtClean="0"/>
          </a:p>
          <a:p>
            <a:r>
              <a:rPr lang="en-US" dirty="0" smtClean="0"/>
              <a:t>RFP Structure</a:t>
            </a:r>
          </a:p>
          <a:p>
            <a:pPr lvl="1"/>
            <a:r>
              <a:rPr lang="en-US" dirty="0" smtClean="0"/>
              <a:t>Contractual requirements</a:t>
            </a:r>
          </a:p>
          <a:p>
            <a:pPr lvl="2"/>
            <a:r>
              <a:rPr lang="en-US" dirty="0" smtClean="0"/>
              <a:t>Contract Clauses (FAR, SCR’s), etc.</a:t>
            </a:r>
          </a:p>
          <a:p>
            <a:pPr lvl="1"/>
            <a:r>
              <a:rPr lang="en-US" dirty="0" smtClean="0"/>
              <a:t>Statement of Work</a:t>
            </a:r>
          </a:p>
          <a:p>
            <a:pPr lvl="1"/>
            <a:r>
              <a:rPr lang="en-US" dirty="0" smtClean="0"/>
              <a:t>Design After Award</a:t>
            </a:r>
          </a:p>
        </p:txBody>
      </p:sp>
      <p:sp>
        <p:nvSpPr>
          <p:cNvPr id="14338" name="Slide Number Placeholder 2"/>
          <p:cNvSpPr>
            <a:spLocks noGrp="1"/>
          </p:cNvSpPr>
          <p:nvPr>
            <p:ph type="sldNum" sz="quarter" idx="10"/>
          </p:nvPr>
        </p:nvSpPr>
        <p:spPr/>
        <p:txBody>
          <a:bodyPr/>
          <a:lstStyle/>
          <a:p>
            <a:fld id="{4BC04226-FD12-402A-987A-28DF49B26132}" type="slidenum">
              <a:rPr lang="en-US" smtClean="0"/>
              <a:pPr/>
              <a:t>8</a:t>
            </a:fld>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Design-Build Contracts</a:t>
            </a:r>
            <a:br>
              <a:rPr lang="en-US" dirty="0" smtClean="0"/>
            </a:br>
            <a:r>
              <a:rPr lang="en-US" dirty="0" smtClean="0"/>
              <a:t>Procurement</a:t>
            </a:r>
            <a:endParaRPr lang="en-US" dirty="0"/>
          </a:p>
        </p:txBody>
      </p:sp>
      <p:sp>
        <p:nvSpPr>
          <p:cNvPr id="9" name="Content Placeholder 8"/>
          <p:cNvSpPr>
            <a:spLocks noGrp="1"/>
          </p:cNvSpPr>
          <p:nvPr>
            <p:ph idx="1"/>
          </p:nvPr>
        </p:nvSpPr>
        <p:spPr/>
        <p:txBody>
          <a:bodyPr/>
          <a:lstStyle/>
          <a:p>
            <a:pPr algn="ctr"/>
            <a:endParaRPr lang="en-US" dirty="0" smtClean="0"/>
          </a:p>
          <a:p>
            <a:r>
              <a:rPr lang="en-US" dirty="0" smtClean="0"/>
              <a:t>Statement of Work</a:t>
            </a:r>
          </a:p>
          <a:p>
            <a:pPr lvl="1"/>
            <a:r>
              <a:rPr lang="en-US" dirty="0" smtClean="0"/>
              <a:t>Contains the project functional requirements, design &amp; engineering criteria, and technical performance specifications.</a:t>
            </a:r>
          </a:p>
          <a:p>
            <a:pPr lvl="2"/>
            <a:r>
              <a:rPr lang="en-US" dirty="0" smtClean="0"/>
              <a:t>Does not contain detailed plans and specifications</a:t>
            </a:r>
          </a:p>
          <a:p>
            <a:pPr lvl="2"/>
            <a:r>
              <a:rPr lang="en-US" dirty="0" smtClean="0"/>
              <a:t>Contractors designer will perform the design</a:t>
            </a:r>
          </a:p>
        </p:txBody>
      </p:sp>
      <p:sp>
        <p:nvSpPr>
          <p:cNvPr id="14338" name="Slide Number Placeholder 2"/>
          <p:cNvSpPr>
            <a:spLocks noGrp="1"/>
          </p:cNvSpPr>
          <p:nvPr>
            <p:ph type="sldNum" sz="quarter" idx="10"/>
          </p:nvPr>
        </p:nvSpPr>
        <p:spPr/>
        <p:txBody>
          <a:bodyPr/>
          <a:lstStyle/>
          <a:p>
            <a:fld id="{4BC04226-FD12-402A-987A-28DF49B26132}" type="slidenum">
              <a:rPr lang="en-US" smtClean="0"/>
              <a:pPr/>
              <a:t>9</a:t>
            </a:fld>
            <a:endParaRPr lang="en-US" dirty="0" smtClean="0"/>
          </a:p>
        </p:txBody>
      </p:sp>
    </p:spTree>
    <p:extLst>
      <p:ext uri="{BB962C8B-B14F-4D97-AF65-F5344CB8AC3E}">
        <p14:creationId xmlns:p14="http://schemas.microsoft.com/office/powerpoint/2010/main" xmlns="" val="666271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41303</TotalTime>
  <Words>1257</Words>
  <Application>Microsoft Office PowerPoint</Application>
  <PresentationFormat>On-screen Show (4:3)</PresentationFormat>
  <Paragraphs>250</Paragraphs>
  <Slides>38</Slides>
  <Notes>38</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Default Design</vt:lpstr>
      <vt:lpstr>Custom Design</vt:lpstr>
      <vt:lpstr>Alaska District Design-Build Contracts Moolin Seminar 2015</vt:lpstr>
      <vt:lpstr>Design-Build Contracts</vt:lpstr>
      <vt:lpstr>Workload</vt:lpstr>
      <vt:lpstr>Design-Build Contracts General</vt:lpstr>
      <vt:lpstr>Design-Build Contracts General</vt:lpstr>
      <vt:lpstr>Design-Build Contracts General</vt:lpstr>
      <vt:lpstr>Design-Build Contracts Procurement</vt:lpstr>
      <vt:lpstr>Design-Build Contracts Procurement</vt:lpstr>
      <vt:lpstr>Design-Build Contracts Procurement</vt:lpstr>
      <vt:lpstr>Design-Build Contracts Procurement</vt:lpstr>
      <vt:lpstr>Design-Build Contracts Procurement</vt:lpstr>
      <vt:lpstr>Design-Build Contracts Procurement</vt:lpstr>
      <vt:lpstr>Design-Build Contracts Procurement</vt:lpstr>
      <vt:lpstr>Design-Build Contracts Procurement</vt:lpstr>
      <vt:lpstr>Design-Build Contracts Procurement</vt:lpstr>
      <vt:lpstr>Design-Build Contracts Procurement</vt:lpstr>
      <vt:lpstr>Design-Build Contracts Procurement</vt:lpstr>
      <vt:lpstr>Design-Build Contracts Procurement</vt:lpstr>
      <vt:lpstr>Design-Build Contracts Procurement</vt:lpstr>
      <vt:lpstr>Design-Build Contracts Procurement</vt:lpstr>
      <vt:lpstr>Design-Build Contracts Procurement</vt:lpstr>
      <vt:lpstr>Design-Build Contracts Procurement</vt:lpstr>
      <vt:lpstr>Design-Build Contracts Post Award Design</vt:lpstr>
      <vt:lpstr>Design-Build Contracts Post Award Design</vt:lpstr>
      <vt:lpstr>Design-Build Contracts Post Award Design</vt:lpstr>
      <vt:lpstr>Design-Build Contracts Contract Administration</vt:lpstr>
      <vt:lpstr>Design-Build Contracts Contract Administration</vt:lpstr>
      <vt:lpstr>Design-Build Contracts Contract Administration</vt:lpstr>
      <vt:lpstr>Design-Build Contracts Contract Administration</vt:lpstr>
      <vt:lpstr>Design-Build Contracts Contract Administration</vt:lpstr>
      <vt:lpstr>Design-Build Contracts Contract Administration</vt:lpstr>
      <vt:lpstr>Design-Build Contracts Contract Administration</vt:lpstr>
      <vt:lpstr>Design-Build Contracts Pros and Cons</vt:lpstr>
      <vt:lpstr>Design-Build Contracts Pros and Cons</vt:lpstr>
      <vt:lpstr>Design-Build Contracts Pros and Cons</vt:lpstr>
      <vt:lpstr>Design-Build Contracts Pros and Cons</vt:lpstr>
      <vt:lpstr>Design-Build Contracts References </vt:lpstr>
      <vt:lpstr>Design-Build Contracts </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J4COFPRS</cp:lastModifiedBy>
  <cp:revision>5929</cp:revision>
  <cp:lastPrinted>2009-09-04T16:00:02Z</cp:lastPrinted>
  <dcterms:created xsi:type="dcterms:W3CDTF">2009-05-21T17:19:18Z</dcterms:created>
  <dcterms:modified xsi:type="dcterms:W3CDTF">2015-11-17T23:25:21Z</dcterms:modified>
</cp:coreProperties>
</file>